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4" r:id="rId1"/>
  </p:sldMasterIdLst>
  <p:notesMasterIdLst>
    <p:notesMasterId r:id="rId61"/>
  </p:notesMasterIdLst>
  <p:sldIdLst>
    <p:sldId id="256" r:id="rId2"/>
    <p:sldId id="315" r:id="rId3"/>
    <p:sldId id="323" r:id="rId4"/>
    <p:sldId id="258" r:id="rId5"/>
    <p:sldId id="316" r:id="rId6"/>
    <p:sldId id="318" r:id="rId7"/>
    <p:sldId id="319" r:id="rId8"/>
    <p:sldId id="324" r:id="rId9"/>
    <p:sldId id="325" r:id="rId10"/>
    <p:sldId id="326" r:id="rId11"/>
    <p:sldId id="328" r:id="rId12"/>
    <p:sldId id="329" r:id="rId13"/>
    <p:sldId id="330" r:id="rId14"/>
    <p:sldId id="404" r:id="rId15"/>
    <p:sldId id="331" r:id="rId16"/>
    <p:sldId id="332" r:id="rId17"/>
    <p:sldId id="336" r:id="rId18"/>
    <p:sldId id="337" r:id="rId19"/>
    <p:sldId id="338" r:id="rId20"/>
    <p:sldId id="339" r:id="rId21"/>
    <p:sldId id="342" r:id="rId22"/>
    <p:sldId id="346" r:id="rId23"/>
    <p:sldId id="347" r:id="rId24"/>
    <p:sldId id="348" r:id="rId25"/>
    <p:sldId id="349" r:id="rId26"/>
    <p:sldId id="350" r:id="rId27"/>
    <p:sldId id="352" r:id="rId28"/>
    <p:sldId id="353" r:id="rId29"/>
    <p:sldId id="354" r:id="rId30"/>
    <p:sldId id="355" r:id="rId31"/>
    <p:sldId id="357" r:id="rId32"/>
    <p:sldId id="359" r:id="rId33"/>
    <p:sldId id="361" r:id="rId34"/>
    <p:sldId id="363" r:id="rId35"/>
    <p:sldId id="365"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3" r:id="rId50"/>
    <p:sldId id="385" r:id="rId51"/>
    <p:sldId id="387" r:id="rId52"/>
    <p:sldId id="395" r:id="rId53"/>
    <p:sldId id="366" r:id="rId54"/>
    <p:sldId id="392" r:id="rId55"/>
    <p:sldId id="397" r:id="rId56"/>
    <p:sldId id="398" r:id="rId57"/>
    <p:sldId id="399" r:id="rId58"/>
    <p:sldId id="400" r:id="rId59"/>
    <p:sldId id="403"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3735D7-804F-47F3-996D-09BC0690FF32}" v="1973" dt="2021-03-04T08:36:43.590"/>
    <p1510:client id="{9334600E-37D0-4DE2-B01A-573D67C2E7D4}" v="9" dt="2021-03-04T09:26:10.462"/>
    <p1510:client id="{C4C2C482-1E8F-43AA-A45F-74736BDF7B9F}" v="2448" dt="2021-01-02T18:32:57.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6" d="100"/>
          <a:sy n="86" d="100"/>
        </p:scale>
        <p:origin x="331"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EBAE59-7C0C-473A-8ABA-911470081A09}" type="datetimeFigureOut">
              <a:rPr lang="en-US" smtClean="0"/>
              <a:t>6/5/2021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454703-B196-4CF8-832D-CBA86DCAE7A5}" type="slidenum">
              <a:rPr lang="en-US" smtClean="0"/>
              <a:t>‹#›</a:t>
            </a:fld>
            <a:endParaRPr lang="en-US"/>
          </a:p>
        </p:txBody>
      </p:sp>
    </p:spTree>
    <p:extLst>
      <p:ext uri="{BB962C8B-B14F-4D97-AF65-F5344CB8AC3E}">
        <p14:creationId xmlns:p14="http://schemas.microsoft.com/office/powerpoint/2010/main" val="242078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454703-B196-4CF8-832D-CBA86DCAE7A5}" type="slidenum">
              <a:rPr lang="en-US" smtClean="0"/>
              <a:t>1</a:t>
            </a:fld>
            <a:endParaRPr lang="en-US"/>
          </a:p>
        </p:txBody>
      </p:sp>
    </p:spTree>
    <p:extLst>
      <p:ext uri="{BB962C8B-B14F-4D97-AF65-F5344CB8AC3E}">
        <p14:creationId xmlns:p14="http://schemas.microsoft.com/office/powerpoint/2010/main" val="531094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808AF71-E873-4278-88E4-5DD2F3B8804D}" type="datetime1">
              <a:rPr lang="en-US" smtClean="0"/>
              <a:t>6/5/2021</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FLIPROBO TECHNOLOGIES</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0372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3967062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85017801"/>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226661"/>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8AF71-E873-4278-88E4-5DD2F3B8804D}"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08536302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08AF71-E873-4278-88E4-5DD2F3B8804D}" type="datetime1">
              <a:rPr lang="en-US" smtClean="0"/>
              <a:t>6/5/2021</a:t>
            </a:fld>
            <a:endParaRPr lang="en-US"/>
          </a:p>
        </p:txBody>
      </p:sp>
      <p:sp>
        <p:nvSpPr>
          <p:cNvPr id="4" name="Footer Placeholder 3"/>
          <p:cNvSpPr>
            <a:spLocks noGrp="1"/>
          </p:cNvSpPr>
          <p:nvPr>
            <p:ph type="ftr" sz="quarter" idx="11"/>
          </p:nvPr>
        </p:nvSpPr>
        <p:spPr/>
        <p:txBody>
          <a:bodyPr/>
          <a:lstStyle/>
          <a:p>
            <a:r>
              <a:rPr lang="en-US"/>
              <a:t>FLIPROBO TECHNOLOGIES</a:t>
            </a:r>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277752716"/>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808AF71-E873-4278-88E4-5DD2F3B8804D}" type="datetime1">
              <a:rPr lang="en-US" smtClean="0"/>
              <a:t>6/5/2021</a:t>
            </a:fld>
            <a:endParaRPr lang="en-US"/>
          </a:p>
        </p:txBody>
      </p:sp>
      <p:sp>
        <p:nvSpPr>
          <p:cNvPr id="4" name="Footer Placeholder 3"/>
          <p:cNvSpPr>
            <a:spLocks noGrp="1"/>
          </p:cNvSpPr>
          <p:nvPr>
            <p:ph type="ftr" sz="quarter" idx="11"/>
          </p:nvPr>
        </p:nvSpPr>
        <p:spPr/>
        <p:txBody>
          <a:bodyPr/>
          <a:lstStyle/>
          <a:p>
            <a:r>
              <a:rPr lang="en-US"/>
              <a:t>FLIPROBO TECHNOLOGIES</a:t>
            </a:r>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59335274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41BEC0-B366-4681-85BA-35F5083E70F5}" type="datetime1">
              <a:rPr lang="en-US" smtClean="0"/>
              <a:t>6/5/2021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2366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AE8C1B-3C52-4F50-A8EF-CCF17111BD84}" type="datetime1">
              <a:rPr lang="en-US" smtClean="0"/>
              <a:t>6/5/2021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9805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EB71C5-DE50-4266-B069-285154BE116D}" type="datetime1">
              <a:rPr lang="en-US" smtClean="0"/>
              <a:t>6/5/2021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6175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871FD8-5BA9-4CDC-9047-6D1219B53022}" type="datetime1">
              <a:rPr lang="en-US" smtClean="0"/>
              <a:t>6/5/2021</a:t>
            </a:fld>
            <a:endParaRPr lang="en-US"/>
          </a:p>
        </p:txBody>
      </p:sp>
      <p:sp>
        <p:nvSpPr>
          <p:cNvPr id="5" name="Footer Placeholder 4"/>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21963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8B81CE-4481-44A2-B7E6-78945C4EB11D}"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62305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24D8A8-E9B7-465A-84CF-531E26586297}" type="datetime1">
              <a:rPr lang="en-US" smtClean="0"/>
              <a:t>6/5/2021</a:t>
            </a:fld>
            <a:endParaRPr lang="en-US"/>
          </a:p>
        </p:txBody>
      </p:sp>
      <p:sp>
        <p:nvSpPr>
          <p:cNvPr id="8" name="Footer Placeholder 7"/>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709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B43350-E0D8-4B8F-9695-513A9E1F493D}" type="datetime1">
              <a:rPr lang="en-US" smtClean="0"/>
              <a:t>6/5/2021</a:t>
            </a:fld>
            <a:endParaRPr lang="en-US"/>
          </a:p>
        </p:txBody>
      </p:sp>
      <p:sp>
        <p:nvSpPr>
          <p:cNvPr id="4" name="Footer Placeholder 3"/>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6733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733D8-BEF1-470B-8097-E0686587E1A4}" type="datetime1">
              <a:rPr lang="en-US" smtClean="0"/>
              <a:t>6/5/2021</a:t>
            </a:fld>
            <a:endParaRPr lang="en-US"/>
          </a:p>
        </p:txBody>
      </p:sp>
      <p:sp>
        <p:nvSpPr>
          <p:cNvPr id="3" name="Footer Placeholder 2"/>
          <p:cNvSpPr>
            <a:spLocks noGrp="1"/>
          </p:cNvSpPr>
          <p:nvPr>
            <p:ph type="ftr" sz="quarter" idx="11"/>
          </p:nvPr>
        </p:nvSpPr>
        <p:spPr/>
        <p:txBody>
          <a:bodyPr/>
          <a:lstStyle/>
          <a:p>
            <a:r>
              <a:rPr lang="en-US"/>
              <a:t>FLIPROBO TECHNOLOGIES</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55356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725040-88EE-4B3E-9A77-3B8645C55C60}"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61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E96CEF-8B4F-4361-92B5-2C83720DAB69}" type="datetime1">
              <a:rPr lang="en-US" smtClean="0"/>
              <a:t>6/5/2021</a:t>
            </a:fld>
            <a:endParaRPr lang="en-US"/>
          </a:p>
        </p:txBody>
      </p:sp>
      <p:sp>
        <p:nvSpPr>
          <p:cNvPr id="6" name="Footer Placeholder 5"/>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50548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808AF71-E873-4278-88E4-5DD2F3B8804D}" type="datetime1">
              <a:rPr lang="en-US" smtClean="0"/>
              <a:t>6/5/2021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FLIPROBO TECHNOLOGIES</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27951200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9795" y="1622723"/>
            <a:ext cx="8712679" cy="1520729"/>
          </a:xfrm>
        </p:spPr>
        <p:txBody>
          <a:bodyPr>
            <a:noAutofit/>
          </a:bodyPr>
          <a:lstStyle/>
          <a:p>
            <a:pPr algn="ctr"/>
            <a:r>
              <a:rPr lang="en-US" b="1" dirty="0">
                <a:solidFill>
                  <a:srgbClr val="C00000"/>
                </a:solidFill>
                <a:effectLst/>
                <a:latin typeface="Algerian" panose="04020705040A02060702" pitchFamily="82" charset="0"/>
                <a:cs typeface="Arial" panose="020B0604020202020204" pitchFamily="34" charset="0"/>
              </a:rPr>
              <a:t>HOUSING PRICE PREDICTION</a:t>
            </a:r>
            <a:br>
              <a:rPr lang="en-US" b="1" dirty="0">
                <a:solidFill>
                  <a:srgbClr val="C00000"/>
                </a:solidFill>
                <a:effectLst/>
                <a:latin typeface="Algerian" panose="04020705040A02060702" pitchFamily="82" charset="0"/>
                <a:cs typeface="Arial" panose="020B0604020202020204" pitchFamily="34" charset="0"/>
              </a:rPr>
            </a:br>
            <a:r>
              <a:rPr lang="en-US" b="1" dirty="0">
                <a:solidFill>
                  <a:srgbClr val="C00000"/>
                </a:solidFill>
                <a:effectLst/>
                <a:latin typeface="Algerian" panose="04020705040A02060702" pitchFamily="82" charset="0"/>
                <a:cs typeface="Arial" panose="020B0604020202020204" pitchFamily="34" charset="0"/>
              </a:rPr>
              <a:t>PROJECT</a:t>
            </a:r>
            <a:endParaRPr lang="en-US" sz="6600" b="1" dirty="0">
              <a:solidFill>
                <a:srgbClr val="C00000"/>
              </a:solidFill>
              <a:effectLst/>
              <a:latin typeface="Algerian" panose="04020705040A02060702" pitchFamily="82" charset="0"/>
              <a:cs typeface="Arial" panose="020B0604020202020204" pitchFamily="34" charset="0"/>
            </a:endParaRPr>
          </a:p>
        </p:txBody>
      </p:sp>
      <p:sp>
        <p:nvSpPr>
          <p:cNvPr id="3" name="Subtitle 2"/>
          <p:cNvSpPr>
            <a:spLocks noGrp="1"/>
          </p:cNvSpPr>
          <p:nvPr>
            <p:ph type="subTitle" idx="1"/>
          </p:nvPr>
        </p:nvSpPr>
        <p:spPr>
          <a:xfrm>
            <a:off x="8402888" y="3995250"/>
            <a:ext cx="3092824" cy="882557"/>
          </a:xfrm>
        </p:spPr>
        <p:txBody>
          <a:bodyPr vert="horz" lIns="91440" tIns="45720" rIns="91440" bIns="45720" rtlCol="0" anchor="t">
            <a:noAutofit/>
          </a:bodyPr>
          <a:lstStyle/>
          <a:p>
            <a:r>
              <a:rPr lang="en-US" sz="2400" b="1" dirty="0">
                <a:solidFill>
                  <a:schemeClr val="tx1"/>
                </a:solidFill>
                <a:latin typeface="Arial" panose="020B0604020202020204" pitchFamily="34" charset="0"/>
                <a:cs typeface="Arial" panose="020B0604020202020204" pitchFamily="34" charset="0"/>
              </a:rPr>
              <a:t>Submitted by :</a:t>
            </a:r>
          </a:p>
          <a:p>
            <a:r>
              <a:rPr lang="en-US" sz="2800" b="1" dirty="0">
                <a:solidFill>
                  <a:schemeClr val="tx1"/>
                </a:solidFill>
                <a:latin typeface="Arial" panose="020B0604020202020204" pitchFamily="34" charset="0"/>
                <a:cs typeface="Arial" panose="020B0604020202020204" pitchFamily="34" charset="0"/>
              </a:rPr>
              <a:t>Rahul </a:t>
            </a:r>
            <a:r>
              <a:rPr lang="en-US" sz="2800" b="1" dirty="0" err="1">
                <a:solidFill>
                  <a:schemeClr val="tx1"/>
                </a:solidFill>
                <a:latin typeface="Arial" panose="020B0604020202020204" pitchFamily="34" charset="0"/>
                <a:cs typeface="Arial" panose="020B0604020202020204" pitchFamily="34" charset="0"/>
              </a:rPr>
              <a:t>sharma</a:t>
            </a:r>
            <a:endParaRPr lang="en-US" sz="2800" b="1" dirty="0">
              <a:solidFill>
                <a:schemeClr val="tx1"/>
              </a:solidFill>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a:xfrm>
            <a:off x="285964" y="6433345"/>
            <a:ext cx="3134241" cy="365125"/>
          </a:xfrm>
        </p:spPr>
        <p:txBody>
          <a:bodyPr anchor="b" anchorCtr="0"/>
          <a:lstStyle/>
          <a:p>
            <a:r>
              <a:rPr lang="en-US" dirty="0"/>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0" indent="-457200">
              <a:buFont typeface="Arial" panose="020B0604020202020204" pitchFamily="34" charset="0"/>
              <a:buChar char="•"/>
            </a:pP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mean is considerably greater than median so the columns are positively skewed.</a:t>
            </a:r>
            <a:endParaRPr lang="en-US" sz="24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a:t>
            </a:r>
            <a:r>
              <a:rPr lang="en-IN" sz="2400" dirty="0" err="1">
                <a:latin typeface="Arial" panose="020B0604020202020204" pitchFamily="34" charset="0"/>
                <a:cs typeface="Arial" panose="020B0604020202020204" pitchFamily="34" charset="0"/>
              </a:rPr>
              <a:t>FullBath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Fireplaces, </a:t>
            </a:r>
            <a:r>
              <a:rPr lang="en-IN" sz="2400" dirty="0" err="1">
                <a:latin typeface="Arial" panose="020B0604020202020204" pitchFamily="34" charset="0"/>
                <a:cs typeface="Arial" panose="020B0604020202020204" pitchFamily="34" charset="0"/>
              </a:rPr>
              <a:t>Garagecars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YrSold</a:t>
            </a:r>
            <a:r>
              <a:rPr lang="en-IN" sz="2400" dirty="0">
                <a:latin typeface="Arial" panose="020B0604020202020204" pitchFamily="34" charset="0"/>
                <a:cs typeface="Arial" panose="020B0604020202020204" pitchFamily="34" charset="0"/>
              </a:rPr>
              <a:t> Median is greater than mean so the columns are negatively skewed.</a:t>
            </a:r>
            <a:endParaRPr lang="en-US" sz="24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dirty="0">
                <a:latin typeface="Arial" panose="020B0604020202020204" pitchFamily="34" charset="0"/>
                <a:cs typeface="Arial" panose="020B0604020202020204" pitchFamily="34" charset="0"/>
              </a:rPr>
              <a:t>In the columns Id, </a:t>
            </a:r>
            <a:r>
              <a:rPr lang="en-IN" sz="2400" dirty="0" err="1">
                <a:latin typeface="Arial" panose="020B0604020202020204" pitchFamily="34" charset="0"/>
                <a:cs typeface="Arial" panose="020B0604020202020204" pitchFamily="34" charset="0"/>
              </a:rPr>
              <a:t>MSSubClass</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LotFrontage</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LotArea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MasVnrArea</a:t>
            </a:r>
            <a:r>
              <a:rPr lang="en-IN" sz="2400" dirty="0">
                <a:latin typeface="Arial" panose="020B0604020202020204" pitchFamily="34" charset="0"/>
                <a:cs typeface="Arial" panose="020B0604020202020204" pitchFamily="34" charset="0"/>
              </a:rPr>
              <a:t>, BsmtFinSF1, BsmtFinSF2, </a:t>
            </a:r>
            <a:r>
              <a:rPr lang="en-IN" sz="2400" dirty="0" err="1">
                <a:latin typeface="Arial" panose="020B0604020202020204" pitchFamily="34" charset="0"/>
                <a:cs typeface="Arial" panose="020B0604020202020204" pitchFamily="34" charset="0"/>
              </a:rPr>
              <a:t>BsmtUnfSF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TotalBsmtSF</a:t>
            </a:r>
            <a:r>
              <a:rPr lang="en-IN" sz="2400" dirty="0">
                <a:latin typeface="Arial" panose="020B0604020202020204" pitchFamily="34" charset="0"/>
                <a:cs typeface="Arial" panose="020B0604020202020204" pitchFamily="34" charset="0"/>
              </a:rPr>
              <a:t>, 1stFlrSF, 2ndFlrSF, </a:t>
            </a:r>
            <a:r>
              <a:rPr lang="en-IN" sz="2400" dirty="0" err="1">
                <a:latin typeface="Arial" panose="020B0604020202020204" pitchFamily="34" charset="0"/>
                <a:cs typeface="Arial" panose="020B0604020202020204" pitchFamily="34" charset="0"/>
              </a:rPr>
              <a:t>LowQualFinSF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GrLivArea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BsmtHalfBath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BedroomAbvGr</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ToRmsAbvGrd</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GarageArea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WoodDeckSF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OpenPorchSF</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EnclosedPorch</a:t>
            </a:r>
            <a:r>
              <a:rPr lang="en-IN" sz="2400" dirty="0">
                <a:latin typeface="Arial" panose="020B0604020202020204" pitchFamily="34" charset="0"/>
                <a:cs typeface="Arial" panose="020B0604020202020204" pitchFamily="34" charset="0"/>
              </a:rPr>
              <a:t>, 3SsnPorch, </a:t>
            </a:r>
            <a:r>
              <a:rPr lang="en-IN" sz="2400" dirty="0" err="1">
                <a:latin typeface="Arial" panose="020B0604020202020204" pitchFamily="34" charset="0"/>
                <a:cs typeface="Arial" panose="020B0604020202020204" pitchFamily="34" charset="0"/>
              </a:rPr>
              <a:t>ScreenPorch</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PoolArea</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MiscVal</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SalePrice</a:t>
            </a:r>
            <a:r>
              <a:rPr lang="en-IN" sz="24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4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283055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13517"/>
          <a:stretch/>
        </p:blipFill>
        <p:spPr>
          <a:xfrm>
            <a:off x="361950" y="1588769"/>
            <a:ext cx="5734050" cy="3982719"/>
          </a:xfrm>
          <a:prstGeom prst="rect">
            <a:avLst/>
          </a:prstGeom>
        </p:spPr>
      </p:pic>
      <p:pic>
        <p:nvPicPr>
          <p:cNvPr id="6" name="Picture 5"/>
          <p:cNvPicPr/>
          <p:nvPr/>
        </p:nvPicPr>
        <p:blipFill>
          <a:blip r:embed="rId3"/>
          <a:stretch>
            <a:fillRect/>
          </a:stretch>
        </p:blipFill>
        <p:spPr>
          <a:xfrm>
            <a:off x="6096000" y="1588770"/>
            <a:ext cx="5494020" cy="3982720"/>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31297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SOURCES AND THEIR FORMATS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373380" y="1983740"/>
            <a:ext cx="5501640" cy="3385820"/>
          </a:xfrm>
          <a:prstGeom prst="rect">
            <a:avLst/>
          </a:prstGeom>
        </p:spPr>
      </p:pic>
      <p:pic>
        <p:nvPicPr>
          <p:cNvPr id="8" name="Picture 7"/>
          <p:cNvPicPr/>
          <p:nvPr/>
        </p:nvPicPr>
        <p:blipFill rotWithShape="1">
          <a:blip r:embed="rId3"/>
          <a:srcRect t="21672"/>
          <a:stretch/>
        </p:blipFill>
        <p:spPr>
          <a:xfrm>
            <a:off x="5928360" y="1983740"/>
            <a:ext cx="5501640" cy="33858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12</a:t>
            </a:fld>
            <a:endParaRPr lang="en-US"/>
          </a:p>
        </p:txBody>
      </p:sp>
    </p:spTree>
    <p:extLst>
      <p:ext uri="{BB962C8B-B14F-4D97-AF65-F5344CB8AC3E}">
        <p14:creationId xmlns:p14="http://schemas.microsoft.com/office/powerpoint/2010/main" val="93432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5130575" cy="138499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13</a:t>
            </a:fld>
            <a:endParaRPr lang="en-US"/>
          </a:p>
        </p:txBody>
      </p:sp>
      <p:pic>
        <p:nvPicPr>
          <p:cNvPr id="8" name="Picture 7">
            <a:extLst>
              <a:ext uri="{FF2B5EF4-FFF2-40B4-BE49-F238E27FC236}">
                <a16:creationId xmlns:a16="http://schemas.microsoft.com/office/drawing/2014/main" id="{B17F248C-F40B-48A9-8150-259D838D0B2D}"/>
              </a:ext>
            </a:extLst>
          </p:cNvPr>
          <p:cNvPicPr/>
          <p:nvPr/>
        </p:nvPicPr>
        <p:blipFill rotWithShape="1">
          <a:blip r:embed="rId2">
            <a:extLst>
              <a:ext uri="{28A0092B-C50C-407E-A947-70E740481C1C}">
                <a14:useLocalDpi xmlns:a14="http://schemas.microsoft.com/office/drawing/2010/main" val="0"/>
              </a:ext>
            </a:extLst>
          </a:blip>
          <a:srcRect l="1" r="54014"/>
          <a:stretch/>
        </p:blipFill>
        <p:spPr bwMode="auto">
          <a:xfrm>
            <a:off x="544435" y="3694560"/>
            <a:ext cx="4640580" cy="124206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D4AF4FD1-8CB6-493D-90B2-5E48F29B88CA}"/>
              </a:ext>
            </a:extLst>
          </p:cNvPr>
          <p:cNvPicPr/>
          <p:nvPr/>
        </p:nvPicPr>
        <p:blipFill rotWithShape="1">
          <a:blip r:embed="rId3"/>
          <a:srcRect l="234" t="28032" r="1492" b="315"/>
          <a:stretch/>
        </p:blipFill>
        <p:spPr bwMode="auto">
          <a:xfrm>
            <a:off x="5573395" y="2928730"/>
            <a:ext cx="5615940" cy="34664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1362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618842-5070-4783-AF48-6C285F3ED064}"/>
              </a:ext>
            </a:extLst>
          </p:cNvPr>
          <p:cNvSpPr>
            <a:spLocks noGrp="1"/>
          </p:cNvSpPr>
          <p:nvPr>
            <p:ph type="ftr" sz="quarter" idx="11"/>
          </p:nvPr>
        </p:nvSpPr>
        <p:spPr/>
        <p:txBody>
          <a:bodyPr/>
          <a:lstStyle/>
          <a:p>
            <a:r>
              <a:rPr lang="en-US"/>
              <a:t>FLIPROBO TECHNOLOGIES</a:t>
            </a:r>
          </a:p>
        </p:txBody>
      </p:sp>
      <p:sp>
        <p:nvSpPr>
          <p:cNvPr id="3" name="Slide Number Placeholder 2">
            <a:extLst>
              <a:ext uri="{FF2B5EF4-FFF2-40B4-BE49-F238E27FC236}">
                <a16:creationId xmlns:a16="http://schemas.microsoft.com/office/drawing/2014/main" id="{09B15552-B56E-44FD-8324-008D12284EEC}"/>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4" name="Picture 3">
            <a:extLst>
              <a:ext uri="{FF2B5EF4-FFF2-40B4-BE49-F238E27FC236}">
                <a16:creationId xmlns:a16="http://schemas.microsoft.com/office/drawing/2014/main" id="{E5524665-6473-44B3-A760-BC044DA5CC07}"/>
              </a:ext>
            </a:extLst>
          </p:cNvPr>
          <p:cNvPicPr/>
          <p:nvPr/>
        </p:nvPicPr>
        <p:blipFill>
          <a:blip r:embed="rId2">
            <a:extLst>
              <a:ext uri="{28A0092B-C50C-407E-A947-70E740481C1C}">
                <a14:useLocalDpi xmlns:a14="http://schemas.microsoft.com/office/drawing/2010/main" val="0"/>
              </a:ext>
            </a:extLst>
          </a:blip>
          <a:stretch>
            <a:fillRect/>
          </a:stretch>
        </p:blipFill>
        <p:spPr>
          <a:xfrm>
            <a:off x="1251750" y="502920"/>
            <a:ext cx="10102789" cy="5852160"/>
          </a:xfrm>
          <a:prstGeom prst="rect">
            <a:avLst/>
          </a:prstGeom>
        </p:spPr>
      </p:pic>
    </p:spTree>
    <p:extLst>
      <p:ext uri="{BB962C8B-B14F-4D97-AF65-F5344CB8AC3E}">
        <p14:creationId xmlns:p14="http://schemas.microsoft.com/office/powerpoint/2010/main" val="1157153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42820" y="1543735"/>
            <a:ext cx="11311030"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We first done data cleaning. We first looked at values missing in columns then we imputed missing values.</a:t>
            </a:r>
            <a:endParaRPr lang="en-US" sz="28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29304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rotWithShape="1">
          <a:blip r:embed="rId2"/>
          <a:srcRect l="10813" t="13980"/>
          <a:stretch/>
        </p:blipFill>
        <p:spPr>
          <a:xfrm>
            <a:off x="544435" y="1287262"/>
            <a:ext cx="6346424" cy="3208538"/>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16</a:t>
            </a:fld>
            <a:endParaRPr lang="en-US"/>
          </a:p>
        </p:txBody>
      </p:sp>
      <p:pic>
        <p:nvPicPr>
          <p:cNvPr id="6" name="Picture 5">
            <a:extLst>
              <a:ext uri="{FF2B5EF4-FFF2-40B4-BE49-F238E27FC236}">
                <a16:creationId xmlns:a16="http://schemas.microsoft.com/office/drawing/2014/main" id="{CFDF1A13-F7A3-435D-BF10-CCDFAC4CA3F1}"/>
              </a:ext>
            </a:extLst>
          </p:cNvPr>
          <p:cNvPicPr/>
          <p:nvPr/>
        </p:nvPicPr>
        <p:blipFill rotWithShape="1">
          <a:blip r:embed="rId3"/>
          <a:srcRect l="10689" t="16501" r="26338"/>
          <a:stretch/>
        </p:blipFill>
        <p:spPr>
          <a:xfrm>
            <a:off x="6957196" y="1287262"/>
            <a:ext cx="4731798" cy="3423082"/>
          </a:xfrm>
          <a:prstGeom prst="rect">
            <a:avLst/>
          </a:prstGeom>
        </p:spPr>
      </p:pic>
    </p:spTree>
    <p:extLst>
      <p:ext uri="{BB962C8B-B14F-4D97-AF65-F5344CB8AC3E}">
        <p14:creationId xmlns:p14="http://schemas.microsoft.com/office/powerpoint/2010/main" val="305736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17</a:t>
            </a:fld>
            <a:endParaRPr lang="en-US"/>
          </a:p>
        </p:txBody>
      </p:sp>
      <p:pic>
        <p:nvPicPr>
          <p:cNvPr id="7" name="Picture 6">
            <a:extLst>
              <a:ext uri="{FF2B5EF4-FFF2-40B4-BE49-F238E27FC236}">
                <a16:creationId xmlns:a16="http://schemas.microsoft.com/office/drawing/2014/main" id="{3B4425F7-0BD2-403D-A770-2B1469659AA8}"/>
              </a:ext>
            </a:extLst>
          </p:cNvPr>
          <p:cNvPicPr/>
          <p:nvPr/>
        </p:nvPicPr>
        <p:blipFill rotWithShape="1">
          <a:blip r:embed="rId2"/>
          <a:srcRect l="19012" t="41600" r="15045" b="20110"/>
          <a:stretch/>
        </p:blipFill>
        <p:spPr bwMode="auto">
          <a:xfrm>
            <a:off x="1242874" y="1851660"/>
            <a:ext cx="9454718" cy="3154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069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05635"/>
            <a:ext cx="5399166" cy="954107"/>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Then we checked the correlation with the help of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p:txBody>
      </p:sp>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18</a:t>
            </a:fld>
            <a:endParaRPr lang="en-US"/>
          </a:p>
        </p:txBody>
      </p:sp>
      <p:pic>
        <p:nvPicPr>
          <p:cNvPr id="9" name="Picture 8">
            <a:extLst>
              <a:ext uri="{FF2B5EF4-FFF2-40B4-BE49-F238E27FC236}">
                <a16:creationId xmlns:a16="http://schemas.microsoft.com/office/drawing/2014/main" id="{3754066D-8DC6-4F92-848E-1CDCF3D11D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88241" y="590056"/>
            <a:ext cx="6403759" cy="6156973"/>
          </a:xfrm>
          <a:prstGeom prst="rect">
            <a:avLst/>
          </a:prstGeom>
          <a:noFill/>
          <a:ln>
            <a:noFill/>
          </a:ln>
        </p:spPr>
      </p:pic>
    </p:spTree>
    <p:extLst>
      <p:ext uri="{BB962C8B-B14F-4D97-AF65-F5344CB8AC3E}">
        <p14:creationId xmlns:p14="http://schemas.microsoft.com/office/powerpoint/2010/main" val="163417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PREPROCESSING DONE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505635"/>
            <a:ext cx="10352165" cy="4832092"/>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242173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rmAutofit fontScale="92500" lnSpcReduction="20000"/>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TABLE OF CONTENTS</a:t>
            </a:r>
          </a:p>
          <a:p>
            <a:pPr marL="109728" indent="0">
              <a:buNone/>
            </a:pPr>
            <a:r>
              <a:rPr lang="en-US" sz="2800" b="1" dirty="0">
                <a:latin typeface="Arial" panose="020B0604020202020204" pitchFamily="34" charset="0"/>
                <a:cs typeface="Arial" panose="020B0604020202020204" pitchFamily="34" charset="0"/>
              </a:rPr>
              <a:t>INTRODUCTION	</a:t>
            </a:r>
          </a:p>
          <a:p>
            <a:pPr lvl="1"/>
            <a:r>
              <a:rPr lang="en-US" sz="1600" b="1" dirty="0">
                <a:latin typeface="Arial" panose="020B0604020202020204" pitchFamily="34" charset="0"/>
                <a:cs typeface="Arial" panose="020B0604020202020204" pitchFamily="34" charset="0"/>
              </a:rPr>
              <a:t>BUSINESS 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MOTIVATION FOR THE PROBLEM UNDERTAKEN	</a:t>
            </a: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r>
              <a:rPr lang="en-US" sz="2800" b="1" dirty="0">
                <a:latin typeface="Arial" panose="020B0604020202020204" pitchFamily="34" charset="0"/>
                <a:cs typeface="Arial" panose="020B0604020202020204" pitchFamily="34" charset="0"/>
              </a:rPr>
              <a:t>MODEL/S DEVELOPMENT AND EVALUATION	</a:t>
            </a:r>
          </a:p>
          <a:p>
            <a:pPr lvl="1"/>
            <a:r>
              <a:rPr lang="en-US" sz="1600" b="1" dirty="0">
                <a:latin typeface="Arial" panose="020B0604020202020204" pitchFamily="34" charset="0"/>
                <a:cs typeface="Arial" panose="020B0604020202020204" pitchFamily="34" charset="0"/>
              </a:rPr>
              <a:t>IDENTIFICATION OF POSSIBLE PROBLEM-SOLVING APPROACHES (METHODS)	</a:t>
            </a:r>
          </a:p>
          <a:p>
            <a:pPr lvl="1"/>
            <a:r>
              <a:rPr lang="en-US" sz="1600" b="1" dirty="0">
                <a:latin typeface="Arial" panose="020B0604020202020204" pitchFamily="34" charset="0"/>
                <a:cs typeface="Arial" panose="020B0604020202020204" pitchFamily="34" charset="0"/>
              </a:rPr>
              <a:t>TESTING OF IDENTIFIED APPROACHES (ALGORITHMS)	</a:t>
            </a:r>
          </a:p>
          <a:p>
            <a:pPr lvl="1"/>
            <a:r>
              <a:rPr lang="en-US" sz="1600" b="1" dirty="0">
                <a:latin typeface="Arial" panose="020B0604020202020204" pitchFamily="34" charset="0"/>
                <a:cs typeface="Arial" panose="020B0604020202020204" pitchFamily="34" charset="0"/>
              </a:rPr>
              <a:t>RUN AND EVALUATE SELECTED MODELS	</a:t>
            </a:r>
          </a:p>
          <a:p>
            <a:pPr lvl="1"/>
            <a:r>
              <a:rPr lang="en-US" sz="1600" b="1" dirty="0">
                <a:latin typeface="Arial" panose="020B0604020202020204" pitchFamily="34" charset="0"/>
                <a:cs typeface="Arial" panose="020B0604020202020204" pitchFamily="34" charset="0"/>
              </a:rPr>
              <a:t>KEY METRICS FOR SUCCESS IN SOLVING PROBLEM UNDER CONSIDERATION	</a:t>
            </a:r>
          </a:p>
          <a:p>
            <a:pPr lvl="1"/>
            <a:r>
              <a:rPr lang="en-US" sz="1600" b="1" dirty="0">
                <a:latin typeface="Arial" panose="020B0604020202020204" pitchFamily="34" charset="0"/>
                <a:cs typeface="Arial" panose="020B0604020202020204" pitchFamily="34" charset="0"/>
              </a:rPr>
              <a:t>VISUALIZATIONS</a:t>
            </a:r>
            <a:endParaRPr lang="en-US" sz="2800" b="1"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045839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DATA INPUTS- LOGIC- OUTPUT RELATIONSHIPS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a:blip r:embed="rId2"/>
          <a:stretch>
            <a:fillRect/>
          </a:stretch>
        </p:blipFill>
        <p:spPr>
          <a:xfrm>
            <a:off x="999722" y="1534209"/>
            <a:ext cx="10392178" cy="5038041"/>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77843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MODEL TRAINNING </a:t>
            </a:r>
            <a:endParaRPr lang="en-US" sz="32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21</a:t>
            </a:fld>
            <a:endParaRPr lang="en-US"/>
          </a:p>
        </p:txBody>
      </p:sp>
      <p:pic>
        <p:nvPicPr>
          <p:cNvPr id="6" name="Picture 5">
            <a:extLst>
              <a:ext uri="{FF2B5EF4-FFF2-40B4-BE49-F238E27FC236}">
                <a16:creationId xmlns:a16="http://schemas.microsoft.com/office/drawing/2014/main" id="{04994716-B36F-4B1F-A5A8-167299FE6267}"/>
              </a:ext>
            </a:extLst>
          </p:cNvPr>
          <p:cNvPicPr/>
          <p:nvPr/>
        </p:nvPicPr>
        <p:blipFill rotWithShape="1">
          <a:blip r:embed="rId2"/>
          <a:srcRect l="12497" t="15364" r="6005" b="6165"/>
          <a:stretch/>
        </p:blipFill>
        <p:spPr bwMode="auto">
          <a:xfrm>
            <a:off x="891355" y="1150829"/>
            <a:ext cx="10156055" cy="525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514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72458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IDENTIFICATION OF POSSIBLE PROBLEM-SOLVING APPROACHES (METHODS)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4" y="1791385"/>
            <a:ext cx="10352165"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40276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TESTING OF IDENTIFIED APPROACHES (ALGORITHMS)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544435" y="1595706"/>
            <a:ext cx="11647565" cy="4401205"/>
          </a:xfrm>
          <a:prstGeom prst="rect">
            <a:avLst/>
          </a:prstGeom>
        </p:spPr>
        <p:txBody>
          <a:bodyPr wrap="square">
            <a:spAutoFit/>
          </a:body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24</a:t>
            </a:fld>
            <a:endParaRPr lang="en-US"/>
          </a:p>
        </p:txBody>
      </p:sp>
    </p:spTree>
    <p:extLst>
      <p:ext uri="{BB962C8B-B14F-4D97-AF65-F5344CB8AC3E}">
        <p14:creationId xmlns:p14="http://schemas.microsoft.com/office/powerpoint/2010/main" val="55598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pic>
        <p:nvPicPr>
          <p:cNvPr id="4" name="Picture 3"/>
          <p:cNvPicPr/>
          <p:nvPr/>
        </p:nvPicPr>
        <p:blipFill rotWithShape="1">
          <a:blip r:embed="rId2"/>
          <a:srcRect l="12171"/>
          <a:stretch/>
        </p:blipFill>
        <p:spPr>
          <a:xfrm>
            <a:off x="2210539" y="1257730"/>
            <a:ext cx="7714695" cy="4409581"/>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25</a:t>
            </a:fld>
            <a:endParaRPr lang="en-US"/>
          </a:p>
        </p:txBody>
      </p:sp>
    </p:spTree>
    <p:extLst>
      <p:ext uri="{BB962C8B-B14F-4D97-AF65-F5344CB8AC3E}">
        <p14:creationId xmlns:p14="http://schemas.microsoft.com/office/powerpoint/2010/main" val="3715735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RUN AND EVALUATE SELECTED MODELS</a:t>
            </a:r>
            <a:endParaRPr lang="en-US" sz="3200" b="1" i="1" dirty="0">
              <a:latin typeface="Arial" panose="020B0604020202020204" pitchFamily="34" charset="0"/>
              <a:cs typeface="Arial" panose="020B0604020202020204" pitchFamily="34" charset="0"/>
            </a:endParaRPr>
          </a:p>
        </p:txBody>
      </p:sp>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26</a:t>
            </a:fld>
            <a:endParaRPr lang="en-US"/>
          </a:p>
        </p:txBody>
      </p:sp>
      <p:pic>
        <p:nvPicPr>
          <p:cNvPr id="8" name="Picture 7">
            <a:extLst>
              <a:ext uri="{FF2B5EF4-FFF2-40B4-BE49-F238E27FC236}">
                <a16:creationId xmlns:a16="http://schemas.microsoft.com/office/drawing/2014/main" id="{51DC36FA-831A-4914-AA28-B80641D00E58}"/>
              </a:ext>
            </a:extLst>
          </p:cNvPr>
          <p:cNvPicPr/>
          <p:nvPr/>
        </p:nvPicPr>
        <p:blipFill rotWithShape="1">
          <a:blip r:embed="rId2"/>
          <a:srcRect l="13427" t="17963" r="13584" b="13256"/>
          <a:stretch/>
        </p:blipFill>
        <p:spPr bwMode="auto">
          <a:xfrm>
            <a:off x="544435" y="1305017"/>
            <a:ext cx="5905500" cy="4856086"/>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0C2767A8-77D3-4C36-8553-E778154164D7}"/>
              </a:ext>
            </a:extLst>
          </p:cNvPr>
          <p:cNvPicPr/>
          <p:nvPr/>
        </p:nvPicPr>
        <p:blipFill rotWithShape="1">
          <a:blip r:embed="rId3"/>
          <a:srcRect l="13162" t="17254" r="13849" b="11365"/>
          <a:stretch/>
        </p:blipFill>
        <p:spPr bwMode="auto">
          <a:xfrm>
            <a:off x="6096000" y="1305017"/>
            <a:ext cx="5814060" cy="48560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89537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METRICS FOR SUCCESS IN SOLVING PROBLEM UNDER CONSIDERATION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742950" y="2391369"/>
            <a:ext cx="10629900" cy="1951496"/>
          </a:xfrm>
          <a:prstGeom prst="rect">
            <a:avLst/>
          </a:prstGeom>
        </p:spPr>
        <p:txBody>
          <a:bodyPr wrap="square">
            <a:spAutoFit/>
          </a:bodyPr>
          <a:lstStyle/>
          <a:p>
            <a:pPr>
              <a:lnSpc>
                <a:spcPct val="150000"/>
              </a:lnSpc>
            </a:pPr>
            <a:r>
              <a:rPr lang="en-IN" sz="2800" dirty="0">
                <a:latin typeface="Arial" panose="020B0604020202020204" pitchFamily="34" charset="0"/>
                <a:cs typeface="Arial" panose="020B0604020202020204" pitchFamily="34" charset="0"/>
              </a:rPr>
              <a:t>We used the metric Root Mean Squared Error by selecting the Gradient boosting Regressor model which was giving us best(minimum) RMSE score.</a:t>
            </a:r>
            <a:endParaRPr lang="en-US" sz="28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27</a:t>
            </a:fld>
            <a:endParaRPr lang="en-US"/>
          </a:p>
        </p:txBody>
      </p:sp>
    </p:spTree>
    <p:extLst>
      <p:ext uri="{BB962C8B-B14F-4D97-AF65-F5344CB8AC3E}">
        <p14:creationId xmlns:p14="http://schemas.microsoft.com/office/powerpoint/2010/main" val="3397741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6578909" y="5102638"/>
            <a:ext cx="2545080" cy="533400"/>
          </a:xfrm>
          <a:prstGeom prst="rect">
            <a:avLst/>
          </a:prstGeom>
        </p:spPr>
      </p:pic>
      <p:sp>
        <p:nvSpPr>
          <p:cNvPr id="10" name="Slide Number Placeholder 9"/>
          <p:cNvSpPr>
            <a:spLocks noGrp="1"/>
          </p:cNvSpPr>
          <p:nvPr>
            <p:ph type="sldNum" sz="quarter" idx="12"/>
          </p:nvPr>
        </p:nvSpPr>
        <p:spPr/>
        <p:txBody>
          <a:bodyPr/>
          <a:lstStyle/>
          <a:p>
            <a:fld id="{330EA680-D336-4FF7-8B7A-9848BB0A1C32}" type="slidenum">
              <a:rPr lang="en-US" smtClean="0"/>
              <a:t>28</a:t>
            </a:fld>
            <a:endParaRPr lang="en-US"/>
          </a:p>
        </p:txBody>
      </p:sp>
      <p:pic>
        <p:nvPicPr>
          <p:cNvPr id="8" name="Picture 7">
            <a:extLst>
              <a:ext uri="{FF2B5EF4-FFF2-40B4-BE49-F238E27FC236}">
                <a16:creationId xmlns:a16="http://schemas.microsoft.com/office/drawing/2014/main" id="{0BDABBBE-2B2A-4895-B1AF-7EE4EF2FE614}"/>
              </a:ext>
            </a:extLst>
          </p:cNvPr>
          <p:cNvPicPr/>
          <p:nvPr/>
        </p:nvPicPr>
        <p:blipFill rotWithShape="1">
          <a:blip r:embed="rId3"/>
          <a:srcRect t="46735"/>
          <a:stretch/>
        </p:blipFill>
        <p:spPr bwMode="auto">
          <a:xfrm>
            <a:off x="432826" y="2009963"/>
            <a:ext cx="5733415" cy="211010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69F76DA-A869-42B0-8A9A-90A3DA69D435}"/>
              </a:ext>
            </a:extLst>
          </p:cNvPr>
          <p:cNvPicPr/>
          <p:nvPr/>
        </p:nvPicPr>
        <p:blipFill rotWithShape="1">
          <a:blip r:embed="rId4"/>
          <a:srcRect t="27106" b="423"/>
          <a:stretch/>
        </p:blipFill>
        <p:spPr bwMode="auto">
          <a:xfrm>
            <a:off x="6578909" y="2069641"/>
            <a:ext cx="5372100" cy="275082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BE13FD21-84C1-4DA7-A22A-86FDE62889D3}"/>
              </a:ext>
            </a:extLst>
          </p:cNvPr>
          <p:cNvPicPr/>
          <p:nvPr/>
        </p:nvPicPr>
        <p:blipFill rotWithShape="1">
          <a:blip r:embed="rId5"/>
          <a:srcRect t="77348"/>
          <a:stretch/>
        </p:blipFill>
        <p:spPr bwMode="auto">
          <a:xfrm>
            <a:off x="537283" y="4451540"/>
            <a:ext cx="5524500" cy="403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898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9" name="Picture 8"/>
          <p:cNvPicPr/>
          <p:nvPr/>
        </p:nvPicPr>
        <p:blipFill>
          <a:blip r:embed="rId2"/>
          <a:stretch>
            <a:fillRect/>
          </a:stretch>
        </p:blipFill>
        <p:spPr>
          <a:xfrm>
            <a:off x="7639801" y="4785212"/>
            <a:ext cx="2636520" cy="5562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29</a:t>
            </a:fld>
            <a:endParaRPr lang="en-US"/>
          </a:p>
        </p:txBody>
      </p:sp>
      <p:pic>
        <p:nvPicPr>
          <p:cNvPr id="12" name="Picture 11">
            <a:extLst>
              <a:ext uri="{FF2B5EF4-FFF2-40B4-BE49-F238E27FC236}">
                <a16:creationId xmlns:a16="http://schemas.microsoft.com/office/drawing/2014/main" id="{41FA9D51-6C61-4EBC-8EEF-1C31D0377726}"/>
              </a:ext>
            </a:extLst>
          </p:cNvPr>
          <p:cNvPicPr/>
          <p:nvPr/>
        </p:nvPicPr>
        <p:blipFill rotWithShape="1">
          <a:blip r:embed="rId3"/>
          <a:srcRect t="25326"/>
          <a:stretch/>
        </p:blipFill>
        <p:spPr bwMode="auto">
          <a:xfrm>
            <a:off x="544435" y="2007722"/>
            <a:ext cx="5097780" cy="305562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FAFC2737-C2D6-4A1F-81DB-52285F7FC94B}"/>
              </a:ext>
            </a:extLst>
          </p:cNvPr>
          <p:cNvPicPr/>
          <p:nvPr/>
        </p:nvPicPr>
        <p:blipFill rotWithShape="1">
          <a:blip r:embed="rId4"/>
          <a:srcRect t="27801"/>
          <a:stretch/>
        </p:blipFill>
        <p:spPr bwMode="auto">
          <a:xfrm>
            <a:off x="6328805" y="2007722"/>
            <a:ext cx="5318760" cy="26517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838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396815"/>
            <a:ext cx="10972800" cy="6280030"/>
          </a:xfrm>
        </p:spPr>
        <p:txBody>
          <a:bodyPr>
            <a:noAutofit/>
          </a:bodyPr>
          <a:lstStyle/>
          <a:p>
            <a:pPr marL="109728" indent="0">
              <a:buNone/>
            </a:pPr>
            <a:r>
              <a:rPr lang="en-US" sz="3200" b="1" dirty="0">
                <a:solidFill>
                  <a:srgbClr val="C00000"/>
                </a:solidFill>
                <a:latin typeface="Arial" panose="020B0604020202020204" pitchFamily="34" charset="0"/>
                <a:cs typeface="Arial" panose="020B0604020202020204" pitchFamily="34" charset="0"/>
              </a:rPr>
              <a:t>TABLE OF CONTENTS</a:t>
            </a:r>
          </a:p>
          <a:p>
            <a:pPr marL="109728" indent="0">
              <a:buNone/>
            </a:pPr>
            <a:r>
              <a:rPr lang="en-US" sz="2000" b="1" dirty="0">
                <a:latin typeface="Arial" panose="020B0604020202020204" pitchFamily="34" charset="0"/>
                <a:cs typeface="Arial" panose="020B0604020202020204" pitchFamily="34" charset="0"/>
              </a:rPr>
              <a:t>	</a:t>
            </a:r>
          </a:p>
          <a:p>
            <a:pPr lvl="1"/>
            <a:endParaRPr lang="en-US" sz="1600" b="1" dirty="0">
              <a:latin typeface="Arial" panose="020B0604020202020204" pitchFamily="34" charset="0"/>
              <a:cs typeface="Arial" panose="020B0604020202020204" pitchFamily="34" charset="0"/>
            </a:endParaRPr>
          </a:p>
          <a:p>
            <a:pPr lvl="1"/>
            <a:r>
              <a:rPr lang="en-US" sz="1600" b="1" dirty="0">
                <a:latin typeface="Arial" panose="020B0604020202020204" pitchFamily="34" charset="0"/>
                <a:cs typeface="Arial" panose="020B0604020202020204" pitchFamily="34" charset="0"/>
              </a:rPr>
              <a:t>INTERPRETATION OF THE RESULTS	</a:t>
            </a: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p:txBody>
      </p:sp>
      <p:sp>
        <p:nvSpPr>
          <p:cNvPr id="6" name="Footer Placeholder 5"/>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427349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563485" y="5342254"/>
            <a:ext cx="2758440" cy="54102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30</a:t>
            </a:fld>
            <a:endParaRPr lang="en-US"/>
          </a:p>
        </p:txBody>
      </p:sp>
      <p:pic>
        <p:nvPicPr>
          <p:cNvPr id="8" name="Picture 7">
            <a:extLst>
              <a:ext uri="{FF2B5EF4-FFF2-40B4-BE49-F238E27FC236}">
                <a16:creationId xmlns:a16="http://schemas.microsoft.com/office/drawing/2014/main" id="{75F49518-6C99-4754-8444-9FEB8260ED55}"/>
              </a:ext>
            </a:extLst>
          </p:cNvPr>
          <p:cNvPicPr/>
          <p:nvPr/>
        </p:nvPicPr>
        <p:blipFill rotWithShape="1">
          <a:blip r:embed="rId3"/>
          <a:srcRect t="28509"/>
          <a:stretch/>
        </p:blipFill>
        <p:spPr bwMode="auto">
          <a:xfrm>
            <a:off x="544435" y="1395939"/>
            <a:ext cx="5554980" cy="376428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A03EF030-A5C0-4844-8444-43BA35A3AEFE}"/>
              </a:ext>
            </a:extLst>
          </p:cNvPr>
          <p:cNvPicPr/>
          <p:nvPr/>
        </p:nvPicPr>
        <p:blipFill rotWithShape="1">
          <a:blip r:embed="rId4"/>
          <a:srcRect t="26627"/>
          <a:stretch/>
        </p:blipFill>
        <p:spPr>
          <a:xfrm>
            <a:off x="6464238" y="1157047"/>
            <a:ext cx="5349240" cy="4003172"/>
          </a:xfrm>
          <a:prstGeom prst="rect">
            <a:avLst/>
          </a:prstGeom>
        </p:spPr>
      </p:pic>
      <p:pic>
        <p:nvPicPr>
          <p:cNvPr id="12" name="Picture 11">
            <a:extLst>
              <a:ext uri="{FF2B5EF4-FFF2-40B4-BE49-F238E27FC236}">
                <a16:creationId xmlns:a16="http://schemas.microsoft.com/office/drawing/2014/main" id="{35F0EC0E-659A-45CD-BB3F-9DB4DEFB81B9}"/>
              </a:ext>
            </a:extLst>
          </p:cNvPr>
          <p:cNvPicPr/>
          <p:nvPr/>
        </p:nvPicPr>
        <p:blipFill>
          <a:blip r:embed="rId5"/>
          <a:stretch>
            <a:fillRect/>
          </a:stretch>
        </p:blipFill>
        <p:spPr>
          <a:xfrm>
            <a:off x="7574677" y="5311774"/>
            <a:ext cx="2590800" cy="571500"/>
          </a:xfrm>
          <a:prstGeom prst="rect">
            <a:avLst/>
          </a:prstGeom>
        </p:spPr>
      </p:pic>
    </p:spTree>
    <p:extLst>
      <p:ext uri="{BB962C8B-B14F-4D97-AF65-F5344CB8AC3E}">
        <p14:creationId xmlns:p14="http://schemas.microsoft.com/office/powerpoint/2010/main" val="21034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t="29026"/>
          <a:stretch/>
        </p:blipFill>
        <p:spPr>
          <a:xfrm>
            <a:off x="544435" y="1278385"/>
            <a:ext cx="5425440" cy="3618094"/>
          </a:xfrm>
          <a:prstGeom prst="rect">
            <a:avLst/>
          </a:prstGeom>
        </p:spPr>
      </p:pic>
      <p:pic>
        <p:nvPicPr>
          <p:cNvPr id="7" name="Picture 6"/>
          <p:cNvPicPr/>
          <p:nvPr/>
        </p:nvPicPr>
        <p:blipFill>
          <a:blip r:embed="rId3"/>
          <a:stretch>
            <a:fillRect/>
          </a:stretch>
        </p:blipFill>
        <p:spPr>
          <a:xfrm>
            <a:off x="544435" y="5153657"/>
            <a:ext cx="2392680" cy="47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31</a:t>
            </a:fld>
            <a:endParaRPr lang="en-US"/>
          </a:p>
        </p:txBody>
      </p:sp>
      <p:pic>
        <p:nvPicPr>
          <p:cNvPr id="8" name="Picture 7">
            <a:extLst>
              <a:ext uri="{FF2B5EF4-FFF2-40B4-BE49-F238E27FC236}">
                <a16:creationId xmlns:a16="http://schemas.microsoft.com/office/drawing/2014/main" id="{B6A34B02-4FC3-4A92-AFFB-5B9A2B3C4EE4}"/>
              </a:ext>
            </a:extLst>
          </p:cNvPr>
          <p:cNvPicPr/>
          <p:nvPr/>
        </p:nvPicPr>
        <p:blipFill>
          <a:blip r:embed="rId4"/>
          <a:stretch>
            <a:fillRect/>
          </a:stretch>
        </p:blipFill>
        <p:spPr>
          <a:xfrm>
            <a:off x="6263640" y="875108"/>
            <a:ext cx="5303520" cy="4211797"/>
          </a:xfrm>
          <a:prstGeom prst="rect">
            <a:avLst/>
          </a:prstGeom>
        </p:spPr>
      </p:pic>
      <p:sp>
        <p:nvSpPr>
          <p:cNvPr id="11" name="Footer Placeholder 9">
            <a:extLst>
              <a:ext uri="{FF2B5EF4-FFF2-40B4-BE49-F238E27FC236}">
                <a16:creationId xmlns:a16="http://schemas.microsoft.com/office/drawing/2014/main" id="{50785D18-77DF-4A88-9CF7-BE6290385049}"/>
              </a:ext>
            </a:extLst>
          </p:cNvPr>
          <p:cNvSpPr txBox="1">
            <a:spLocks/>
          </p:cNvSpPr>
          <p:nvPr/>
        </p:nvSpPr>
        <p:spPr>
          <a:xfrm>
            <a:off x="1144590" y="5883274"/>
            <a:ext cx="6239309"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cap="all" baseline="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FLIPROBO TECHNOLOGIES</a:t>
            </a:r>
          </a:p>
        </p:txBody>
      </p:sp>
      <p:pic>
        <p:nvPicPr>
          <p:cNvPr id="12" name="Picture 11">
            <a:extLst>
              <a:ext uri="{FF2B5EF4-FFF2-40B4-BE49-F238E27FC236}">
                <a16:creationId xmlns:a16="http://schemas.microsoft.com/office/drawing/2014/main" id="{99A8EC05-73C3-451D-B1B8-D23653F90295}"/>
              </a:ext>
            </a:extLst>
          </p:cNvPr>
          <p:cNvPicPr/>
          <p:nvPr/>
        </p:nvPicPr>
        <p:blipFill>
          <a:blip r:embed="rId5"/>
          <a:stretch>
            <a:fillRect/>
          </a:stretch>
        </p:blipFill>
        <p:spPr>
          <a:xfrm>
            <a:off x="7338213" y="5223082"/>
            <a:ext cx="2743200" cy="563880"/>
          </a:xfrm>
          <a:prstGeom prst="rect">
            <a:avLst/>
          </a:prstGeom>
        </p:spPr>
      </p:pic>
    </p:spTree>
    <p:extLst>
      <p:ext uri="{BB962C8B-B14F-4D97-AF65-F5344CB8AC3E}">
        <p14:creationId xmlns:p14="http://schemas.microsoft.com/office/powerpoint/2010/main" val="2042891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t="29122"/>
          <a:stretch/>
        </p:blipFill>
        <p:spPr>
          <a:xfrm>
            <a:off x="617220" y="1186161"/>
            <a:ext cx="5478780" cy="3985852"/>
          </a:xfrm>
          <a:prstGeom prst="rect">
            <a:avLst/>
          </a:prstGeom>
        </p:spPr>
      </p:pic>
      <p:pic>
        <p:nvPicPr>
          <p:cNvPr id="7" name="Picture 6"/>
          <p:cNvPicPr/>
          <p:nvPr/>
        </p:nvPicPr>
        <p:blipFill>
          <a:blip r:embed="rId3"/>
          <a:stretch>
            <a:fillRect/>
          </a:stretch>
        </p:blipFill>
        <p:spPr>
          <a:xfrm>
            <a:off x="1064358" y="5268564"/>
            <a:ext cx="2697480" cy="51816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32</a:t>
            </a:fld>
            <a:endParaRPr lang="en-US"/>
          </a:p>
        </p:txBody>
      </p:sp>
      <p:pic>
        <p:nvPicPr>
          <p:cNvPr id="8" name="Picture 7">
            <a:extLst>
              <a:ext uri="{FF2B5EF4-FFF2-40B4-BE49-F238E27FC236}">
                <a16:creationId xmlns:a16="http://schemas.microsoft.com/office/drawing/2014/main" id="{A463B248-026A-4898-A013-30FFBA25F8B8}"/>
              </a:ext>
            </a:extLst>
          </p:cNvPr>
          <p:cNvPicPr/>
          <p:nvPr/>
        </p:nvPicPr>
        <p:blipFill rotWithShape="1">
          <a:blip r:embed="rId4"/>
          <a:srcRect t="27676"/>
          <a:stretch/>
        </p:blipFill>
        <p:spPr>
          <a:xfrm>
            <a:off x="6004560" y="1138317"/>
            <a:ext cx="5570220" cy="4166393"/>
          </a:xfrm>
          <a:prstGeom prst="rect">
            <a:avLst/>
          </a:prstGeom>
        </p:spPr>
      </p:pic>
      <p:pic>
        <p:nvPicPr>
          <p:cNvPr id="9" name="Picture 8">
            <a:extLst>
              <a:ext uri="{FF2B5EF4-FFF2-40B4-BE49-F238E27FC236}">
                <a16:creationId xmlns:a16="http://schemas.microsoft.com/office/drawing/2014/main" id="{9EDC307A-D49F-4F83-8179-4F9A46E37CAB}"/>
              </a:ext>
            </a:extLst>
          </p:cNvPr>
          <p:cNvPicPr/>
          <p:nvPr/>
        </p:nvPicPr>
        <p:blipFill>
          <a:blip r:embed="rId5"/>
          <a:stretch>
            <a:fillRect/>
          </a:stretch>
        </p:blipFill>
        <p:spPr>
          <a:xfrm>
            <a:off x="7004037" y="5456793"/>
            <a:ext cx="2392680" cy="525780"/>
          </a:xfrm>
          <a:prstGeom prst="rect">
            <a:avLst/>
          </a:prstGeom>
        </p:spPr>
      </p:pic>
    </p:spTree>
    <p:extLst>
      <p:ext uri="{BB962C8B-B14F-4D97-AF65-F5344CB8AC3E}">
        <p14:creationId xmlns:p14="http://schemas.microsoft.com/office/powerpoint/2010/main" val="2106722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t="26637"/>
          <a:stretch/>
        </p:blipFill>
        <p:spPr>
          <a:xfrm>
            <a:off x="544435" y="1224804"/>
            <a:ext cx="5440680" cy="4293344"/>
          </a:xfrm>
          <a:prstGeom prst="rect">
            <a:avLst/>
          </a:prstGeom>
        </p:spPr>
      </p:pic>
      <p:pic>
        <p:nvPicPr>
          <p:cNvPr id="7" name="Picture 6"/>
          <p:cNvPicPr/>
          <p:nvPr/>
        </p:nvPicPr>
        <p:blipFill>
          <a:blip r:embed="rId3"/>
          <a:stretch>
            <a:fillRect/>
          </a:stretch>
        </p:blipFill>
        <p:spPr>
          <a:xfrm>
            <a:off x="723703" y="5589904"/>
            <a:ext cx="4892040" cy="5867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33</a:t>
            </a:fld>
            <a:endParaRPr lang="en-US"/>
          </a:p>
        </p:txBody>
      </p:sp>
      <p:pic>
        <p:nvPicPr>
          <p:cNvPr id="8" name="Picture 7">
            <a:extLst>
              <a:ext uri="{FF2B5EF4-FFF2-40B4-BE49-F238E27FC236}">
                <a16:creationId xmlns:a16="http://schemas.microsoft.com/office/drawing/2014/main" id="{AB4771BC-571E-4751-B7CD-FDA5E61DF100}"/>
              </a:ext>
            </a:extLst>
          </p:cNvPr>
          <p:cNvPicPr/>
          <p:nvPr/>
        </p:nvPicPr>
        <p:blipFill>
          <a:blip r:embed="rId4"/>
          <a:stretch>
            <a:fillRect/>
          </a:stretch>
        </p:blipFill>
        <p:spPr>
          <a:xfrm>
            <a:off x="7544660" y="5561794"/>
            <a:ext cx="2651760" cy="548640"/>
          </a:xfrm>
          <a:prstGeom prst="rect">
            <a:avLst/>
          </a:prstGeom>
        </p:spPr>
      </p:pic>
      <p:pic>
        <p:nvPicPr>
          <p:cNvPr id="11" name="Picture 10">
            <a:extLst>
              <a:ext uri="{FF2B5EF4-FFF2-40B4-BE49-F238E27FC236}">
                <a16:creationId xmlns:a16="http://schemas.microsoft.com/office/drawing/2014/main" id="{8BCCD8C0-3C61-4EBF-9874-0CB980474F39}"/>
              </a:ext>
            </a:extLst>
          </p:cNvPr>
          <p:cNvPicPr/>
          <p:nvPr/>
        </p:nvPicPr>
        <p:blipFill rotWithShape="1">
          <a:blip r:embed="rId5"/>
          <a:srcRect t="28367"/>
          <a:stretch/>
        </p:blipFill>
        <p:spPr>
          <a:xfrm>
            <a:off x="6341837" y="1296206"/>
            <a:ext cx="5509260" cy="4039258"/>
          </a:xfrm>
          <a:prstGeom prst="rect">
            <a:avLst/>
          </a:prstGeom>
        </p:spPr>
      </p:pic>
    </p:spTree>
    <p:extLst>
      <p:ext uri="{BB962C8B-B14F-4D97-AF65-F5344CB8AC3E}">
        <p14:creationId xmlns:p14="http://schemas.microsoft.com/office/powerpoint/2010/main" val="3216439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t="28655"/>
          <a:stretch/>
        </p:blipFill>
        <p:spPr>
          <a:xfrm>
            <a:off x="6586667" y="1686756"/>
            <a:ext cx="5379720" cy="3805561"/>
          </a:xfrm>
          <a:prstGeom prst="rect">
            <a:avLst/>
          </a:prstGeom>
        </p:spPr>
      </p:pic>
      <p:pic>
        <p:nvPicPr>
          <p:cNvPr id="7" name="Picture 6"/>
          <p:cNvPicPr/>
          <p:nvPr/>
        </p:nvPicPr>
        <p:blipFill>
          <a:blip r:embed="rId3"/>
          <a:stretch>
            <a:fillRect/>
          </a:stretch>
        </p:blipFill>
        <p:spPr>
          <a:xfrm>
            <a:off x="8296518" y="5633240"/>
            <a:ext cx="2446020" cy="5257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34</a:t>
            </a:fld>
            <a:endParaRPr lang="en-US"/>
          </a:p>
        </p:txBody>
      </p:sp>
      <p:pic>
        <p:nvPicPr>
          <p:cNvPr id="8" name="Picture 7">
            <a:extLst>
              <a:ext uri="{FF2B5EF4-FFF2-40B4-BE49-F238E27FC236}">
                <a16:creationId xmlns:a16="http://schemas.microsoft.com/office/drawing/2014/main" id="{8AF409F2-30E3-4237-8577-A03BF64EE07E}"/>
              </a:ext>
            </a:extLst>
          </p:cNvPr>
          <p:cNvPicPr/>
          <p:nvPr/>
        </p:nvPicPr>
        <p:blipFill rotWithShape="1">
          <a:blip r:embed="rId4"/>
          <a:srcRect t="29500"/>
          <a:stretch/>
        </p:blipFill>
        <p:spPr>
          <a:xfrm>
            <a:off x="544435" y="1631403"/>
            <a:ext cx="5265420" cy="3916265"/>
          </a:xfrm>
          <a:prstGeom prst="rect">
            <a:avLst/>
          </a:prstGeom>
        </p:spPr>
      </p:pic>
      <p:pic>
        <p:nvPicPr>
          <p:cNvPr id="11" name="Picture 10">
            <a:extLst>
              <a:ext uri="{FF2B5EF4-FFF2-40B4-BE49-F238E27FC236}">
                <a16:creationId xmlns:a16="http://schemas.microsoft.com/office/drawing/2014/main" id="{FB509383-431E-4363-85BC-08FCC9044C00}"/>
              </a:ext>
            </a:extLst>
          </p:cNvPr>
          <p:cNvPicPr/>
          <p:nvPr/>
        </p:nvPicPr>
        <p:blipFill>
          <a:blip r:embed="rId5"/>
          <a:stretch>
            <a:fillRect/>
          </a:stretch>
        </p:blipFill>
        <p:spPr>
          <a:xfrm>
            <a:off x="1533105" y="5764846"/>
            <a:ext cx="2727960" cy="601980"/>
          </a:xfrm>
          <a:prstGeom prst="rect">
            <a:avLst/>
          </a:prstGeom>
        </p:spPr>
      </p:pic>
    </p:spTree>
    <p:extLst>
      <p:ext uri="{BB962C8B-B14F-4D97-AF65-F5344CB8AC3E}">
        <p14:creationId xmlns:p14="http://schemas.microsoft.com/office/powerpoint/2010/main" val="1199422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rotWithShape="1">
          <a:blip r:embed="rId2"/>
          <a:srcRect t="27031"/>
          <a:stretch/>
        </p:blipFill>
        <p:spPr>
          <a:xfrm>
            <a:off x="425565" y="1305016"/>
            <a:ext cx="5547360" cy="3992243"/>
          </a:xfrm>
          <a:prstGeom prst="rect">
            <a:avLst/>
          </a:prstGeom>
        </p:spPr>
      </p:pic>
      <p:pic>
        <p:nvPicPr>
          <p:cNvPr id="7" name="Picture 6"/>
          <p:cNvPicPr/>
          <p:nvPr/>
        </p:nvPicPr>
        <p:blipFill>
          <a:blip r:embed="rId3"/>
          <a:stretch>
            <a:fillRect/>
          </a:stretch>
        </p:blipFill>
        <p:spPr>
          <a:xfrm>
            <a:off x="1141411" y="5426476"/>
            <a:ext cx="2346960" cy="55626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35</a:t>
            </a:fld>
            <a:endParaRPr lang="en-US"/>
          </a:p>
        </p:txBody>
      </p:sp>
      <p:pic>
        <p:nvPicPr>
          <p:cNvPr id="8" name="Picture 7">
            <a:extLst>
              <a:ext uri="{FF2B5EF4-FFF2-40B4-BE49-F238E27FC236}">
                <a16:creationId xmlns:a16="http://schemas.microsoft.com/office/drawing/2014/main" id="{BC8478EC-93EF-4A0F-A3E8-F5E4121274E5}"/>
              </a:ext>
            </a:extLst>
          </p:cNvPr>
          <p:cNvPicPr/>
          <p:nvPr/>
        </p:nvPicPr>
        <p:blipFill rotWithShape="1">
          <a:blip r:embed="rId4"/>
          <a:srcRect t="27772"/>
          <a:stretch/>
        </p:blipFill>
        <p:spPr>
          <a:xfrm>
            <a:off x="6219077" y="1305016"/>
            <a:ext cx="5372100" cy="3869183"/>
          </a:xfrm>
          <a:prstGeom prst="rect">
            <a:avLst/>
          </a:prstGeom>
        </p:spPr>
      </p:pic>
      <p:pic>
        <p:nvPicPr>
          <p:cNvPr id="11" name="Picture 10">
            <a:extLst>
              <a:ext uri="{FF2B5EF4-FFF2-40B4-BE49-F238E27FC236}">
                <a16:creationId xmlns:a16="http://schemas.microsoft.com/office/drawing/2014/main" id="{5D1F32E8-84A9-43A3-8535-6A57A584757E}"/>
              </a:ext>
            </a:extLst>
          </p:cNvPr>
          <p:cNvPicPr/>
          <p:nvPr/>
        </p:nvPicPr>
        <p:blipFill>
          <a:blip r:embed="rId5"/>
          <a:stretch>
            <a:fillRect/>
          </a:stretch>
        </p:blipFill>
        <p:spPr>
          <a:xfrm>
            <a:off x="7103857" y="5338807"/>
            <a:ext cx="2644140" cy="502920"/>
          </a:xfrm>
          <a:prstGeom prst="rect">
            <a:avLst/>
          </a:prstGeom>
        </p:spPr>
      </p:pic>
    </p:spTree>
    <p:extLst>
      <p:ext uri="{BB962C8B-B14F-4D97-AF65-F5344CB8AC3E}">
        <p14:creationId xmlns:p14="http://schemas.microsoft.com/office/powerpoint/2010/main" val="1216187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48113"/>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23587"/>
          <a:stretch/>
        </p:blipFill>
        <p:spPr>
          <a:xfrm>
            <a:off x="640080" y="1580941"/>
            <a:ext cx="5455920" cy="4390275"/>
          </a:xfrm>
          <a:prstGeom prst="rect">
            <a:avLst/>
          </a:prstGeom>
        </p:spPr>
      </p:pic>
      <p:pic>
        <p:nvPicPr>
          <p:cNvPr id="8" name="Picture 7"/>
          <p:cNvPicPr/>
          <p:nvPr/>
        </p:nvPicPr>
        <p:blipFill>
          <a:blip r:embed="rId3"/>
          <a:stretch>
            <a:fillRect/>
          </a:stretch>
        </p:blipFill>
        <p:spPr>
          <a:xfrm>
            <a:off x="6169981" y="1580941"/>
            <a:ext cx="4871399" cy="43053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36</a:t>
            </a:fld>
            <a:endParaRPr lang="en-US"/>
          </a:p>
        </p:txBody>
      </p:sp>
    </p:spTree>
    <p:extLst>
      <p:ext uri="{BB962C8B-B14F-4D97-AF65-F5344CB8AC3E}">
        <p14:creationId xmlns:p14="http://schemas.microsoft.com/office/powerpoint/2010/main" val="813076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339090" y="1245870"/>
            <a:ext cx="3354021" cy="4366260"/>
          </a:xfrm>
          <a:prstGeom prst="rect">
            <a:avLst/>
          </a:prstGeom>
        </p:spPr>
      </p:pic>
      <p:pic>
        <p:nvPicPr>
          <p:cNvPr id="7" name="Picture 6"/>
          <p:cNvPicPr/>
          <p:nvPr/>
        </p:nvPicPr>
        <p:blipFill>
          <a:blip r:embed="rId3"/>
          <a:stretch>
            <a:fillRect/>
          </a:stretch>
        </p:blipFill>
        <p:spPr>
          <a:xfrm>
            <a:off x="3932780" y="1245870"/>
            <a:ext cx="3524463" cy="4366260"/>
          </a:xfrm>
          <a:prstGeom prst="rect">
            <a:avLst/>
          </a:prstGeom>
        </p:spPr>
      </p:pic>
      <p:pic>
        <p:nvPicPr>
          <p:cNvPr id="9" name="Picture 8"/>
          <p:cNvPicPr/>
          <p:nvPr/>
        </p:nvPicPr>
        <p:blipFill>
          <a:blip r:embed="rId4"/>
          <a:stretch>
            <a:fillRect/>
          </a:stretch>
        </p:blipFill>
        <p:spPr>
          <a:xfrm>
            <a:off x="7906610" y="1245868"/>
            <a:ext cx="3354021" cy="4366261"/>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638809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0" y="1269507"/>
            <a:ext cx="3684233" cy="4545367"/>
          </a:xfrm>
          <a:prstGeom prst="rect">
            <a:avLst/>
          </a:prstGeom>
        </p:spPr>
      </p:pic>
      <p:pic>
        <p:nvPicPr>
          <p:cNvPr id="10" name="Picture 9"/>
          <p:cNvPicPr/>
          <p:nvPr/>
        </p:nvPicPr>
        <p:blipFill>
          <a:blip r:embed="rId3"/>
          <a:stretch>
            <a:fillRect/>
          </a:stretch>
        </p:blipFill>
        <p:spPr>
          <a:xfrm>
            <a:off x="3950970" y="1269507"/>
            <a:ext cx="3684233" cy="4613767"/>
          </a:xfrm>
          <a:prstGeom prst="rect">
            <a:avLst/>
          </a:prstGeom>
        </p:spPr>
      </p:pic>
      <p:pic>
        <p:nvPicPr>
          <p:cNvPr id="11" name="Picture 10"/>
          <p:cNvPicPr/>
          <p:nvPr/>
        </p:nvPicPr>
        <p:blipFill>
          <a:blip r:embed="rId4"/>
          <a:stretch>
            <a:fillRect/>
          </a:stretch>
        </p:blipFill>
        <p:spPr>
          <a:xfrm>
            <a:off x="8149626" y="1269507"/>
            <a:ext cx="3684233" cy="4545367"/>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2379537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544435" y="1684020"/>
            <a:ext cx="3636948" cy="4271010"/>
          </a:xfrm>
          <a:prstGeom prst="rect">
            <a:avLst/>
          </a:prstGeom>
        </p:spPr>
      </p:pic>
      <p:pic>
        <p:nvPicPr>
          <p:cNvPr id="7" name="Picture 6"/>
          <p:cNvPicPr/>
          <p:nvPr/>
        </p:nvPicPr>
        <p:blipFill>
          <a:blip r:embed="rId3"/>
          <a:stretch>
            <a:fillRect/>
          </a:stretch>
        </p:blipFill>
        <p:spPr>
          <a:xfrm>
            <a:off x="4351020" y="1684020"/>
            <a:ext cx="3626676" cy="4271010"/>
          </a:xfrm>
          <a:prstGeom prst="rect">
            <a:avLst/>
          </a:prstGeom>
        </p:spPr>
      </p:pic>
      <p:pic>
        <p:nvPicPr>
          <p:cNvPr id="9" name="Picture 8"/>
          <p:cNvPicPr/>
          <p:nvPr/>
        </p:nvPicPr>
        <p:blipFill>
          <a:blip r:embed="rId4"/>
          <a:stretch>
            <a:fillRect/>
          </a:stretch>
        </p:blipFill>
        <p:spPr>
          <a:xfrm>
            <a:off x="8147333" y="1684020"/>
            <a:ext cx="3626677" cy="427101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2530484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6" y="595014"/>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dirty="0">
                <a:latin typeface="Arial" panose="020B0604020202020204" pitchFamily="34" charset="0"/>
                <a:cs typeface="Arial" panose="020B0604020202020204" pitchFamily="34" charset="0"/>
              </a:rPr>
              <a:t>BUSINESS PROBLEM FRAMING </a:t>
            </a:r>
            <a:endParaRPr lang="en-US"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768724" y="1710019"/>
            <a:ext cx="1092349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Arial"/>
              <a:buChar char="•"/>
            </a:pPr>
            <a:r>
              <a:rPr lang="en-US" sz="28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729010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251460" y="1684020"/>
            <a:ext cx="3379507" cy="4419600"/>
          </a:xfrm>
          <a:prstGeom prst="rect">
            <a:avLst/>
          </a:prstGeom>
        </p:spPr>
      </p:pic>
      <p:pic>
        <p:nvPicPr>
          <p:cNvPr id="10" name="Picture 9"/>
          <p:cNvPicPr/>
          <p:nvPr/>
        </p:nvPicPr>
        <p:blipFill>
          <a:blip r:embed="rId3"/>
          <a:stretch>
            <a:fillRect/>
          </a:stretch>
        </p:blipFill>
        <p:spPr>
          <a:xfrm>
            <a:off x="3935730" y="1684020"/>
            <a:ext cx="3379507" cy="4419600"/>
          </a:xfrm>
          <a:prstGeom prst="rect">
            <a:avLst/>
          </a:prstGeom>
        </p:spPr>
      </p:pic>
      <p:pic>
        <p:nvPicPr>
          <p:cNvPr id="11" name="Picture 10"/>
          <p:cNvPicPr/>
          <p:nvPr/>
        </p:nvPicPr>
        <p:blipFill>
          <a:blip r:embed="rId4"/>
          <a:stretch>
            <a:fillRect/>
          </a:stretch>
        </p:blipFill>
        <p:spPr>
          <a:xfrm>
            <a:off x="7524750" y="1653540"/>
            <a:ext cx="3379507" cy="4450080"/>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3096009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6" name="Picture 5"/>
          <p:cNvPicPr/>
          <p:nvPr/>
        </p:nvPicPr>
        <p:blipFill>
          <a:blip r:embed="rId2"/>
          <a:stretch>
            <a:fillRect/>
          </a:stretch>
        </p:blipFill>
        <p:spPr>
          <a:xfrm>
            <a:off x="213360" y="1611630"/>
            <a:ext cx="3772714" cy="4472940"/>
          </a:xfrm>
          <a:prstGeom prst="rect">
            <a:avLst/>
          </a:prstGeom>
        </p:spPr>
      </p:pic>
      <p:pic>
        <p:nvPicPr>
          <p:cNvPr id="7" name="Picture 6"/>
          <p:cNvPicPr/>
          <p:nvPr/>
        </p:nvPicPr>
        <p:blipFill>
          <a:blip r:embed="rId3"/>
          <a:stretch>
            <a:fillRect/>
          </a:stretch>
        </p:blipFill>
        <p:spPr>
          <a:xfrm>
            <a:off x="4225290" y="1611629"/>
            <a:ext cx="3772714" cy="4472939"/>
          </a:xfrm>
          <a:prstGeom prst="rect">
            <a:avLst/>
          </a:prstGeom>
        </p:spPr>
      </p:pic>
      <p:pic>
        <p:nvPicPr>
          <p:cNvPr id="9" name="Picture 8"/>
          <p:cNvPicPr/>
          <p:nvPr/>
        </p:nvPicPr>
        <p:blipFill>
          <a:blip r:embed="rId4"/>
          <a:stretch>
            <a:fillRect/>
          </a:stretch>
        </p:blipFill>
        <p:spPr>
          <a:xfrm>
            <a:off x="8074250" y="1611630"/>
            <a:ext cx="3772714" cy="4472938"/>
          </a:xfrm>
          <a:prstGeom prst="rect">
            <a:avLst/>
          </a:prstGeom>
        </p:spPr>
      </p:pic>
      <p:sp>
        <p:nvSpPr>
          <p:cNvPr id="12" name="Footer Placeholder 11"/>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3360671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8" name="Picture 7"/>
          <p:cNvPicPr/>
          <p:nvPr/>
        </p:nvPicPr>
        <p:blipFill>
          <a:blip r:embed="rId2"/>
          <a:stretch>
            <a:fillRect/>
          </a:stretch>
        </p:blipFill>
        <p:spPr>
          <a:xfrm>
            <a:off x="899159" y="1387474"/>
            <a:ext cx="4122420" cy="4495800"/>
          </a:xfrm>
          <a:prstGeom prst="rect">
            <a:avLst/>
          </a:prstGeom>
        </p:spPr>
      </p:pic>
      <p:pic>
        <p:nvPicPr>
          <p:cNvPr id="10" name="Picture 9"/>
          <p:cNvPicPr/>
          <p:nvPr/>
        </p:nvPicPr>
        <p:blipFill>
          <a:blip r:embed="rId3"/>
          <a:stretch>
            <a:fillRect/>
          </a:stretch>
        </p:blipFill>
        <p:spPr>
          <a:xfrm>
            <a:off x="6405361" y="2771830"/>
            <a:ext cx="3870960" cy="214884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5" name="Slide Number Placeholder 4"/>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4131450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25905"/>
          <a:stretch/>
        </p:blipFill>
        <p:spPr>
          <a:xfrm>
            <a:off x="470072" y="1398225"/>
            <a:ext cx="5501640" cy="4351020"/>
          </a:xfrm>
          <a:prstGeom prst="rect">
            <a:avLst/>
          </a:prstGeom>
        </p:spPr>
      </p:pic>
      <p:pic>
        <p:nvPicPr>
          <p:cNvPr id="6" name="Picture 5"/>
          <p:cNvPicPr/>
          <p:nvPr/>
        </p:nvPicPr>
        <p:blipFill>
          <a:blip r:embed="rId3"/>
          <a:stretch>
            <a:fillRect/>
          </a:stretch>
        </p:blipFill>
        <p:spPr>
          <a:xfrm>
            <a:off x="6701790" y="1398224"/>
            <a:ext cx="4884420" cy="4206285"/>
          </a:xfrm>
          <a:prstGeom prst="rect">
            <a:avLst/>
          </a:prstGeom>
        </p:spPr>
      </p:pic>
      <p:sp>
        <p:nvSpPr>
          <p:cNvPr id="9" name="Footer Placeholder 8"/>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2906767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800100" y="1626870"/>
            <a:ext cx="4838700" cy="4274820"/>
          </a:xfrm>
          <a:prstGeom prst="rect">
            <a:avLst/>
          </a:prstGeom>
        </p:spPr>
      </p:pic>
      <p:pic>
        <p:nvPicPr>
          <p:cNvPr id="8" name="Picture 7"/>
          <p:cNvPicPr/>
          <p:nvPr/>
        </p:nvPicPr>
        <p:blipFill>
          <a:blip r:embed="rId3"/>
          <a:stretch>
            <a:fillRect/>
          </a:stretch>
        </p:blipFill>
        <p:spPr>
          <a:xfrm>
            <a:off x="6096000" y="1626870"/>
            <a:ext cx="4747260" cy="428244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2751849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1171807" y="1611630"/>
            <a:ext cx="4198620" cy="4320540"/>
          </a:xfrm>
          <a:prstGeom prst="rect">
            <a:avLst/>
          </a:prstGeom>
        </p:spPr>
      </p:pic>
      <p:pic>
        <p:nvPicPr>
          <p:cNvPr id="6" name="Picture 5"/>
          <p:cNvPicPr/>
          <p:nvPr/>
        </p:nvPicPr>
        <p:blipFill>
          <a:blip r:embed="rId3"/>
          <a:stretch>
            <a:fillRect/>
          </a:stretch>
        </p:blipFill>
        <p:spPr>
          <a:xfrm>
            <a:off x="6507480" y="1611630"/>
            <a:ext cx="4511040" cy="42595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4123840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a:blip r:embed="rId2"/>
          <a:stretch>
            <a:fillRect/>
          </a:stretch>
        </p:blipFill>
        <p:spPr>
          <a:xfrm>
            <a:off x="1223010" y="1703070"/>
            <a:ext cx="4297680" cy="4328160"/>
          </a:xfrm>
          <a:prstGeom prst="rect">
            <a:avLst/>
          </a:prstGeom>
        </p:spPr>
      </p:pic>
      <p:pic>
        <p:nvPicPr>
          <p:cNvPr id="8" name="Picture 7"/>
          <p:cNvPicPr/>
          <p:nvPr/>
        </p:nvPicPr>
        <p:blipFill>
          <a:blip r:embed="rId3"/>
          <a:stretch>
            <a:fillRect/>
          </a:stretch>
        </p:blipFill>
        <p:spPr>
          <a:xfrm>
            <a:off x="6678930" y="1703070"/>
            <a:ext cx="4549140" cy="42291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772682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5" name="Picture 4"/>
          <p:cNvPicPr/>
          <p:nvPr/>
        </p:nvPicPr>
        <p:blipFill>
          <a:blip r:embed="rId2"/>
          <a:stretch>
            <a:fillRect/>
          </a:stretch>
        </p:blipFill>
        <p:spPr>
          <a:xfrm>
            <a:off x="765810" y="1145219"/>
            <a:ext cx="4450080" cy="4596451"/>
          </a:xfrm>
          <a:prstGeom prst="rect">
            <a:avLst/>
          </a:prstGeom>
        </p:spPr>
      </p:pic>
      <p:pic>
        <p:nvPicPr>
          <p:cNvPr id="6" name="Picture 5"/>
          <p:cNvPicPr/>
          <p:nvPr/>
        </p:nvPicPr>
        <p:blipFill rotWithShape="1">
          <a:blip r:embed="rId3"/>
          <a:srcRect t="27269" b="24884"/>
          <a:stretch/>
        </p:blipFill>
        <p:spPr>
          <a:xfrm>
            <a:off x="6281617" y="1041766"/>
            <a:ext cx="5440680" cy="2796466"/>
          </a:xfrm>
          <a:prstGeom prst="rect">
            <a:avLst/>
          </a:prstGeom>
        </p:spPr>
      </p:pic>
      <p:pic>
        <p:nvPicPr>
          <p:cNvPr id="9" name="Picture 8"/>
          <p:cNvPicPr/>
          <p:nvPr/>
        </p:nvPicPr>
        <p:blipFill>
          <a:blip r:embed="rId4"/>
          <a:stretch>
            <a:fillRect/>
          </a:stretch>
        </p:blipFill>
        <p:spPr>
          <a:xfrm>
            <a:off x="7727540" y="4182573"/>
            <a:ext cx="2468880" cy="6781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76172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27878" b="23844"/>
          <a:stretch/>
        </p:blipFill>
        <p:spPr>
          <a:xfrm>
            <a:off x="263371" y="1890860"/>
            <a:ext cx="5524500" cy="2814222"/>
          </a:xfrm>
          <a:prstGeom prst="rect">
            <a:avLst/>
          </a:prstGeom>
        </p:spPr>
      </p:pic>
      <p:pic>
        <p:nvPicPr>
          <p:cNvPr id="8" name="Picture 7"/>
          <p:cNvPicPr/>
          <p:nvPr/>
        </p:nvPicPr>
        <p:blipFill>
          <a:blip r:embed="rId3"/>
          <a:stretch>
            <a:fillRect/>
          </a:stretch>
        </p:blipFill>
        <p:spPr>
          <a:xfrm>
            <a:off x="1141411" y="4974138"/>
            <a:ext cx="2880360" cy="640080"/>
          </a:xfrm>
          <a:prstGeom prst="rect">
            <a:avLst/>
          </a:prstGeom>
        </p:spPr>
      </p:pic>
      <p:sp>
        <p:nvSpPr>
          <p:cNvPr id="11" name="Footer Placeholder 10"/>
          <p:cNvSpPr>
            <a:spLocks noGrp="1"/>
          </p:cNvSpPr>
          <p:nvPr>
            <p:ph type="ftr" sz="quarter" idx="11"/>
          </p:nvPr>
        </p:nvSpPr>
        <p:spPr/>
        <p:txBody>
          <a:bodyPr/>
          <a:lstStyle/>
          <a:p>
            <a:r>
              <a:rPr lang="en-US"/>
              <a:t>FLIPROBO TECHNOLOGIES</a:t>
            </a:r>
          </a:p>
        </p:txBody>
      </p:sp>
      <p:sp>
        <p:nvSpPr>
          <p:cNvPr id="10" name="Slide Number Placeholder 9"/>
          <p:cNvSpPr>
            <a:spLocks noGrp="1"/>
          </p:cNvSpPr>
          <p:nvPr>
            <p:ph type="sldNum" sz="quarter" idx="12"/>
          </p:nvPr>
        </p:nvSpPr>
        <p:spPr/>
        <p:txBody>
          <a:bodyPr/>
          <a:lstStyle/>
          <a:p>
            <a:fld id="{330EA680-D336-4FF7-8B7A-9848BB0A1C32}" type="slidenum">
              <a:rPr lang="en-US" smtClean="0"/>
              <a:t>48</a:t>
            </a:fld>
            <a:endParaRPr lang="en-US"/>
          </a:p>
        </p:txBody>
      </p:sp>
      <p:pic>
        <p:nvPicPr>
          <p:cNvPr id="9" name="Picture 8">
            <a:extLst>
              <a:ext uri="{FF2B5EF4-FFF2-40B4-BE49-F238E27FC236}">
                <a16:creationId xmlns:a16="http://schemas.microsoft.com/office/drawing/2014/main" id="{16772984-A3E8-4AD5-82A2-95460544D090}"/>
              </a:ext>
            </a:extLst>
          </p:cNvPr>
          <p:cNvPicPr/>
          <p:nvPr/>
        </p:nvPicPr>
        <p:blipFill rotWithShape="1">
          <a:blip r:embed="rId4"/>
          <a:srcRect t="25676" b="26047"/>
          <a:stretch/>
        </p:blipFill>
        <p:spPr>
          <a:xfrm>
            <a:off x="6253533" y="1890860"/>
            <a:ext cx="5471160" cy="2814222"/>
          </a:xfrm>
          <a:prstGeom prst="rect">
            <a:avLst/>
          </a:prstGeom>
        </p:spPr>
      </p:pic>
      <p:pic>
        <p:nvPicPr>
          <p:cNvPr id="12" name="Picture 11">
            <a:extLst>
              <a:ext uri="{FF2B5EF4-FFF2-40B4-BE49-F238E27FC236}">
                <a16:creationId xmlns:a16="http://schemas.microsoft.com/office/drawing/2014/main" id="{E9F903A3-3F16-4EE2-AD6C-887E94F0D5D2}"/>
              </a:ext>
            </a:extLst>
          </p:cNvPr>
          <p:cNvPicPr/>
          <p:nvPr/>
        </p:nvPicPr>
        <p:blipFill>
          <a:blip r:embed="rId5"/>
          <a:stretch>
            <a:fillRect/>
          </a:stretch>
        </p:blipFill>
        <p:spPr>
          <a:xfrm>
            <a:off x="7568686" y="5080818"/>
            <a:ext cx="2453640" cy="426720"/>
          </a:xfrm>
          <a:prstGeom prst="rect">
            <a:avLst/>
          </a:prstGeom>
        </p:spPr>
      </p:pic>
    </p:spTree>
    <p:extLst>
      <p:ext uri="{BB962C8B-B14F-4D97-AF65-F5344CB8AC3E}">
        <p14:creationId xmlns:p14="http://schemas.microsoft.com/office/powerpoint/2010/main" val="4141404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28925" b="22557"/>
          <a:stretch/>
        </p:blipFill>
        <p:spPr>
          <a:xfrm>
            <a:off x="237699" y="1819922"/>
            <a:ext cx="5509260" cy="2831978"/>
          </a:xfrm>
          <a:prstGeom prst="rect">
            <a:avLst/>
          </a:prstGeom>
        </p:spPr>
      </p:pic>
      <p:pic>
        <p:nvPicPr>
          <p:cNvPr id="8" name="Picture 7"/>
          <p:cNvPicPr/>
          <p:nvPr/>
        </p:nvPicPr>
        <p:blipFill>
          <a:blip r:embed="rId3"/>
          <a:stretch>
            <a:fillRect/>
          </a:stretch>
        </p:blipFill>
        <p:spPr>
          <a:xfrm>
            <a:off x="1487527" y="4904276"/>
            <a:ext cx="2567940" cy="53340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49</a:t>
            </a:fld>
            <a:endParaRPr lang="en-US"/>
          </a:p>
        </p:txBody>
      </p:sp>
      <p:pic>
        <p:nvPicPr>
          <p:cNvPr id="11" name="Picture 10">
            <a:extLst>
              <a:ext uri="{FF2B5EF4-FFF2-40B4-BE49-F238E27FC236}">
                <a16:creationId xmlns:a16="http://schemas.microsoft.com/office/drawing/2014/main" id="{C5BAE969-926F-4394-8F63-2355AD596371}"/>
              </a:ext>
            </a:extLst>
          </p:cNvPr>
          <p:cNvPicPr/>
          <p:nvPr/>
        </p:nvPicPr>
        <p:blipFill rotWithShape="1">
          <a:blip r:embed="rId4"/>
          <a:srcRect t="33033" b="12682"/>
          <a:stretch/>
        </p:blipFill>
        <p:spPr>
          <a:xfrm>
            <a:off x="6096000" y="1819922"/>
            <a:ext cx="5570220" cy="2831978"/>
          </a:xfrm>
          <a:prstGeom prst="rect">
            <a:avLst/>
          </a:prstGeom>
        </p:spPr>
      </p:pic>
      <p:pic>
        <p:nvPicPr>
          <p:cNvPr id="12" name="Picture 11">
            <a:extLst>
              <a:ext uri="{FF2B5EF4-FFF2-40B4-BE49-F238E27FC236}">
                <a16:creationId xmlns:a16="http://schemas.microsoft.com/office/drawing/2014/main" id="{175AFD53-4F91-42B4-AE5A-3FC889986085}"/>
              </a:ext>
            </a:extLst>
          </p:cNvPr>
          <p:cNvPicPr/>
          <p:nvPr/>
        </p:nvPicPr>
        <p:blipFill>
          <a:blip r:embed="rId5"/>
          <a:stretch>
            <a:fillRect/>
          </a:stretch>
        </p:blipFill>
        <p:spPr>
          <a:xfrm>
            <a:off x="7380720" y="4838419"/>
            <a:ext cx="2674620" cy="525780"/>
          </a:xfrm>
          <a:prstGeom prst="rect">
            <a:avLst/>
          </a:prstGeom>
        </p:spPr>
      </p:pic>
    </p:spTree>
    <p:extLst>
      <p:ext uri="{BB962C8B-B14F-4D97-AF65-F5344CB8AC3E}">
        <p14:creationId xmlns:p14="http://schemas.microsoft.com/office/powerpoint/2010/main" val="1020434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CONCEPTUAL BACKGROUND OF THE DOMAIN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Similarly if audience is concerned only on living place then property with less dense area having large area with all services will be sold at higher prices.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8298573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29501" b="19967"/>
          <a:stretch/>
        </p:blipFill>
        <p:spPr>
          <a:xfrm>
            <a:off x="192017" y="2166151"/>
            <a:ext cx="5509260" cy="2876365"/>
          </a:xfrm>
          <a:prstGeom prst="rect">
            <a:avLst/>
          </a:prstGeom>
        </p:spPr>
      </p:pic>
      <p:pic>
        <p:nvPicPr>
          <p:cNvPr id="8" name="Picture 7"/>
          <p:cNvPicPr/>
          <p:nvPr/>
        </p:nvPicPr>
        <p:blipFill>
          <a:blip r:embed="rId3"/>
          <a:stretch>
            <a:fillRect/>
          </a:stretch>
        </p:blipFill>
        <p:spPr>
          <a:xfrm>
            <a:off x="1420160" y="5380354"/>
            <a:ext cx="2529840" cy="50292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50</a:t>
            </a:fld>
            <a:endParaRPr lang="en-US"/>
          </a:p>
        </p:txBody>
      </p:sp>
      <p:pic>
        <p:nvPicPr>
          <p:cNvPr id="11" name="Picture 10">
            <a:extLst>
              <a:ext uri="{FF2B5EF4-FFF2-40B4-BE49-F238E27FC236}">
                <a16:creationId xmlns:a16="http://schemas.microsoft.com/office/drawing/2014/main" id="{C1492BA6-CAF1-4F16-9E75-08CB7D4E2429}"/>
              </a:ext>
            </a:extLst>
          </p:cNvPr>
          <p:cNvPicPr/>
          <p:nvPr/>
        </p:nvPicPr>
        <p:blipFill rotWithShape="1">
          <a:blip r:embed="rId4"/>
          <a:srcRect t="32518" b="15985"/>
          <a:stretch/>
        </p:blipFill>
        <p:spPr>
          <a:xfrm>
            <a:off x="6096000" y="2166150"/>
            <a:ext cx="5478780" cy="2876366"/>
          </a:xfrm>
          <a:prstGeom prst="rect">
            <a:avLst/>
          </a:prstGeom>
        </p:spPr>
      </p:pic>
      <p:pic>
        <p:nvPicPr>
          <p:cNvPr id="12" name="Picture 11">
            <a:extLst>
              <a:ext uri="{FF2B5EF4-FFF2-40B4-BE49-F238E27FC236}">
                <a16:creationId xmlns:a16="http://schemas.microsoft.com/office/drawing/2014/main" id="{EDE7376C-DB56-47B3-943E-A74EFCD8013A}"/>
              </a:ext>
            </a:extLst>
          </p:cNvPr>
          <p:cNvPicPr/>
          <p:nvPr/>
        </p:nvPicPr>
        <p:blipFill>
          <a:blip r:embed="rId5"/>
          <a:stretch>
            <a:fillRect/>
          </a:stretch>
        </p:blipFill>
        <p:spPr>
          <a:xfrm>
            <a:off x="7848674" y="5180955"/>
            <a:ext cx="2202180" cy="563880"/>
          </a:xfrm>
          <a:prstGeom prst="rect">
            <a:avLst/>
          </a:prstGeom>
        </p:spPr>
      </p:pic>
    </p:spTree>
    <p:extLst>
      <p:ext uri="{BB962C8B-B14F-4D97-AF65-F5344CB8AC3E}">
        <p14:creationId xmlns:p14="http://schemas.microsoft.com/office/powerpoint/2010/main" val="4240364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7" name="Picture 6"/>
          <p:cNvPicPr/>
          <p:nvPr/>
        </p:nvPicPr>
        <p:blipFill rotWithShape="1">
          <a:blip r:embed="rId2"/>
          <a:srcRect t="31876" b="16753"/>
          <a:stretch/>
        </p:blipFill>
        <p:spPr>
          <a:xfrm>
            <a:off x="281126" y="1784412"/>
            <a:ext cx="5478780" cy="2849732"/>
          </a:xfrm>
          <a:prstGeom prst="rect">
            <a:avLst/>
          </a:prstGeom>
        </p:spPr>
      </p:pic>
      <p:pic>
        <p:nvPicPr>
          <p:cNvPr id="8" name="Picture 7"/>
          <p:cNvPicPr/>
          <p:nvPr/>
        </p:nvPicPr>
        <p:blipFill>
          <a:blip r:embed="rId3"/>
          <a:stretch>
            <a:fillRect/>
          </a:stretch>
        </p:blipFill>
        <p:spPr>
          <a:xfrm>
            <a:off x="1371998" y="5155411"/>
            <a:ext cx="2506980" cy="487680"/>
          </a:xfrm>
          <a:prstGeom prst="rect">
            <a:avLst/>
          </a:prstGeom>
        </p:spPr>
      </p:pic>
      <p:sp>
        <p:nvSpPr>
          <p:cNvPr id="10" name="Footer Placeholder 9"/>
          <p:cNvSpPr>
            <a:spLocks noGrp="1"/>
          </p:cNvSpPr>
          <p:nvPr>
            <p:ph type="ftr" sz="quarter" idx="11"/>
          </p:nvPr>
        </p:nvSpPr>
        <p:spPr/>
        <p:txBody>
          <a:bodyPr/>
          <a:lstStyle/>
          <a:p>
            <a:r>
              <a:rPr lang="en-US"/>
              <a:t>FLIPROBO TECHNOLOGIES</a:t>
            </a:r>
          </a:p>
        </p:txBody>
      </p:sp>
      <p:sp>
        <p:nvSpPr>
          <p:cNvPr id="9" name="Slide Number Placeholder 8"/>
          <p:cNvSpPr>
            <a:spLocks noGrp="1"/>
          </p:cNvSpPr>
          <p:nvPr>
            <p:ph type="sldNum" sz="quarter" idx="12"/>
          </p:nvPr>
        </p:nvSpPr>
        <p:spPr/>
        <p:txBody>
          <a:bodyPr/>
          <a:lstStyle/>
          <a:p>
            <a:fld id="{330EA680-D336-4FF7-8B7A-9848BB0A1C32}" type="slidenum">
              <a:rPr lang="en-US" smtClean="0"/>
              <a:t>51</a:t>
            </a:fld>
            <a:endParaRPr lang="en-US"/>
          </a:p>
        </p:txBody>
      </p:sp>
      <p:pic>
        <p:nvPicPr>
          <p:cNvPr id="11" name="Picture 10">
            <a:extLst>
              <a:ext uri="{FF2B5EF4-FFF2-40B4-BE49-F238E27FC236}">
                <a16:creationId xmlns:a16="http://schemas.microsoft.com/office/drawing/2014/main" id="{5DF64909-C052-4D4C-B194-5275A6AB134B}"/>
              </a:ext>
            </a:extLst>
          </p:cNvPr>
          <p:cNvPicPr/>
          <p:nvPr/>
        </p:nvPicPr>
        <p:blipFill rotWithShape="1">
          <a:blip r:embed="rId4"/>
          <a:srcRect t="30083" b="20929"/>
          <a:stretch/>
        </p:blipFill>
        <p:spPr>
          <a:xfrm>
            <a:off x="6011995" y="1864310"/>
            <a:ext cx="5463540" cy="2769834"/>
          </a:xfrm>
          <a:prstGeom prst="rect">
            <a:avLst/>
          </a:prstGeom>
        </p:spPr>
      </p:pic>
      <p:pic>
        <p:nvPicPr>
          <p:cNvPr id="12" name="Picture 11">
            <a:extLst>
              <a:ext uri="{FF2B5EF4-FFF2-40B4-BE49-F238E27FC236}">
                <a16:creationId xmlns:a16="http://schemas.microsoft.com/office/drawing/2014/main" id="{72BC3FB6-A981-4CE7-BBF6-65068A56FDC6}"/>
              </a:ext>
            </a:extLst>
          </p:cNvPr>
          <p:cNvPicPr/>
          <p:nvPr/>
        </p:nvPicPr>
        <p:blipFill>
          <a:blip r:embed="rId5"/>
          <a:stretch>
            <a:fillRect/>
          </a:stretch>
        </p:blipFill>
        <p:spPr>
          <a:xfrm>
            <a:off x="7631245" y="4969149"/>
            <a:ext cx="2225040" cy="579120"/>
          </a:xfrm>
          <a:prstGeom prst="rect">
            <a:avLst/>
          </a:prstGeom>
        </p:spPr>
      </p:pic>
    </p:spTree>
    <p:extLst>
      <p:ext uri="{BB962C8B-B14F-4D97-AF65-F5344CB8AC3E}">
        <p14:creationId xmlns:p14="http://schemas.microsoft.com/office/powerpoint/2010/main" val="236374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402921" y="644277"/>
            <a:ext cx="1142791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dirty="0">
                <a:latin typeface="Arial" panose="020B0604020202020204" pitchFamily="34" charset="0"/>
                <a:cs typeface="Arial" panose="020B0604020202020204" pitchFamily="34" charset="0"/>
              </a:rPr>
              <a:t>SET OF ASSUMPTIONS RELATED TO THE PROBLEM UNDER CONSIDERATION</a:t>
            </a:r>
            <a:r>
              <a:rPr lang="en-US" sz="3200" b="1" dirty="0">
                <a:latin typeface="Arial" panose="020B0604020202020204" pitchFamily="34"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507304" y="2271386"/>
            <a:ext cx="1132352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variable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3469387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267950" cy="3970318"/>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340956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INTERPRETATION OF THE RESULTS</a:t>
            </a:r>
            <a:endParaRPr lang="en-US" sz="3200" b="1" i="1" dirty="0">
              <a:latin typeface="Arial" panose="020B0604020202020204" pitchFamily="34" charset="0"/>
              <a:cs typeface="Arial" panose="020B0604020202020204" pitchFamily="34" charset="0"/>
            </a:endParaRPr>
          </a:p>
        </p:txBody>
      </p:sp>
      <p:sp>
        <p:nvSpPr>
          <p:cNvPr id="5" name="Rectangle 4"/>
          <p:cNvSpPr/>
          <p:nvPr/>
        </p:nvSpPr>
        <p:spPr>
          <a:xfrm>
            <a:off x="323850" y="2600236"/>
            <a:ext cx="6096000" cy="2246769"/>
          </a:xfrm>
          <a:prstGeom prst="rect">
            <a:avLst/>
          </a:prstGeom>
        </p:spPr>
        <p:txBody>
          <a:bodyPr>
            <a:spAutoFit/>
          </a:body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hyperparameter tuning Gradient Boosting Regressor works best with respect to our model with minimum RMSE of </a:t>
            </a:r>
            <a:r>
              <a:rPr lang="en-IN" sz="2400" dirty="0">
                <a:effectLst/>
                <a:latin typeface="Arial" panose="020B0604020202020204" pitchFamily="34" charset="0"/>
                <a:ea typeface="Calibri" panose="020F0502020204030204" pitchFamily="34" charset="0"/>
              </a:rPr>
              <a:t>25482.0384949.</a:t>
            </a:r>
            <a:endParaRPr lang="en-US" sz="2400" dirty="0">
              <a:latin typeface="Arial" panose="020B0604020202020204" pitchFamily="34" charset="0"/>
              <a:cs typeface="Arial" panose="020B0604020202020204" pitchFamily="34" charset="0"/>
            </a:endParaRPr>
          </a:p>
        </p:txBody>
      </p:sp>
      <p:sp>
        <p:nvSpPr>
          <p:cNvPr id="9" name="Footer Placeholder 8"/>
          <p:cNvSpPr>
            <a:spLocks noGrp="1"/>
          </p:cNvSpPr>
          <p:nvPr>
            <p:ph type="ftr" sz="quarter" idx="11"/>
          </p:nvPr>
        </p:nvSpPr>
        <p:spPr/>
        <p:txBody>
          <a:bodyPr/>
          <a:lstStyle/>
          <a:p>
            <a:r>
              <a:rPr lang="en-US"/>
              <a:t>FLIPROBO TECHNOLOGIES</a:t>
            </a:r>
          </a:p>
        </p:txBody>
      </p:sp>
      <p:sp>
        <p:nvSpPr>
          <p:cNvPr id="8" name="Slide Number Placeholder 7"/>
          <p:cNvSpPr>
            <a:spLocks noGrp="1"/>
          </p:cNvSpPr>
          <p:nvPr>
            <p:ph type="sldNum" sz="quarter" idx="12"/>
          </p:nvPr>
        </p:nvSpPr>
        <p:spPr/>
        <p:txBody>
          <a:bodyPr/>
          <a:lstStyle/>
          <a:p>
            <a:fld id="{330EA680-D336-4FF7-8B7A-9848BB0A1C32}" type="slidenum">
              <a:rPr lang="en-US" smtClean="0"/>
              <a:t>54</a:t>
            </a:fld>
            <a:endParaRPr lang="en-US"/>
          </a:p>
        </p:txBody>
      </p:sp>
      <p:pic>
        <p:nvPicPr>
          <p:cNvPr id="7" name="Picture 6">
            <a:extLst>
              <a:ext uri="{FF2B5EF4-FFF2-40B4-BE49-F238E27FC236}">
                <a16:creationId xmlns:a16="http://schemas.microsoft.com/office/drawing/2014/main" id="{510862DA-A43C-4C5E-8178-783F0F887AE0}"/>
              </a:ext>
            </a:extLst>
          </p:cNvPr>
          <p:cNvPicPr/>
          <p:nvPr/>
        </p:nvPicPr>
        <p:blipFill rotWithShape="1">
          <a:blip r:embed="rId2"/>
          <a:srcRect l="20208" t="16309" r="22147" b="11365"/>
          <a:stretch/>
        </p:blipFill>
        <p:spPr bwMode="auto">
          <a:xfrm>
            <a:off x="6290310" y="1508759"/>
            <a:ext cx="5577840" cy="48922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1414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KEY FINDINGS AND CONCLUSIONS OF THE STUDY</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677656"/>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Gradient Boosting Regressor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Regressor model performed well too.</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3253327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3539430"/>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2703419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4401205"/>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2223369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LEARNING OUTCOMES OF THE STUDY IN RESPECT OF DATA SCIENCE</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247650" y="2018437"/>
            <a:ext cx="10896600" cy="2246769"/>
          </a:xfrm>
          <a:prstGeom prst="rect">
            <a:avLst/>
          </a:prstGeom>
        </p:spPr>
        <p:txBody>
          <a:bodyPr wrap="square">
            <a:spAutoFit/>
          </a:body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58</a:t>
            </a:fld>
            <a:endParaRPr lang="en-US"/>
          </a:p>
        </p:txBody>
      </p:sp>
    </p:spTree>
    <p:extLst>
      <p:ext uri="{BB962C8B-B14F-4D97-AF65-F5344CB8AC3E}">
        <p14:creationId xmlns:p14="http://schemas.microsoft.com/office/powerpoint/2010/main" val="2079526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696835" y="711069"/>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CONCLUSION</a:t>
            </a:r>
            <a:endParaRPr lang="en-US" sz="3200" b="1" i="1" dirty="0">
              <a:latin typeface="Arial" panose="020B0604020202020204" pitchFamily="34" charset="0"/>
              <a:cs typeface="Arial" panose="020B0604020202020204" pitchFamily="34" charset="0"/>
            </a:endParaRPr>
          </a:p>
        </p:txBody>
      </p:sp>
      <p:sp>
        <p:nvSpPr>
          <p:cNvPr id="2" name="Rectangle 1"/>
          <p:cNvSpPr/>
          <p:nvPr/>
        </p:nvSpPr>
        <p:spPr>
          <a:xfrm>
            <a:off x="495300" y="1770787"/>
            <a:ext cx="10896600" cy="3970318"/>
          </a:xfrm>
          <a:prstGeom prst="rect">
            <a:avLst/>
          </a:prstGeom>
        </p:spPr>
        <p:txBody>
          <a:bodyPr wrap="square">
            <a:spAutoFit/>
          </a:body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Gradient Boosting Regressor through </a:t>
            </a:r>
            <a:r>
              <a:rPr lang="en-IN" sz="2800" dirty="0" err="1">
                <a:latin typeface="Arial" panose="020B0604020202020204" pitchFamily="34" charset="0"/>
                <a:ea typeface="+mn-lt"/>
                <a:cs typeface="Arial" panose="020B0604020202020204" pitchFamily="34" charset="0"/>
              </a:rPr>
              <a:t>GridSearch</a:t>
            </a:r>
            <a:r>
              <a:rPr lang="en-IN" sz="2800" dirty="0">
                <a:latin typeface="Arial" panose="020B0604020202020204" pitchFamily="34" charset="0"/>
                <a:ea typeface="+mn-lt"/>
                <a:cs typeface="Arial" panose="020B0604020202020204" pitchFamily="34" charset="0"/>
              </a:rPr>
              <a:t> CV though Lasso Regressor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59</a:t>
            </a:fld>
            <a:endParaRPr lang="en-US"/>
          </a:p>
        </p:txBody>
      </p:sp>
    </p:spTree>
    <p:extLst>
      <p:ext uri="{BB962C8B-B14F-4D97-AF65-F5344CB8AC3E}">
        <p14:creationId xmlns:p14="http://schemas.microsoft.com/office/powerpoint/2010/main" val="3952717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71019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MOTIVATION FOR THE PROBLEM UNDERTAKEN</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570702"/>
            <a:ext cx="1170507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p:txBody>
      </p:sp>
      <p:sp>
        <p:nvSpPr>
          <p:cNvPr id="7" name="Footer Placeholder 6"/>
          <p:cNvSpPr>
            <a:spLocks noGrp="1"/>
          </p:cNvSpPr>
          <p:nvPr>
            <p:ph type="ftr" sz="quarter" idx="11"/>
          </p:nvPr>
        </p:nvSpPr>
        <p:spPr/>
        <p:txBody>
          <a:bodyPr/>
          <a:lstStyle/>
          <a:p>
            <a:r>
              <a:rPr lang="en-US"/>
              <a:t>FLIPROBO TECHNOLOGIES</a:t>
            </a:r>
          </a:p>
        </p:txBody>
      </p:sp>
      <p:sp>
        <p:nvSpPr>
          <p:cNvPr id="6" name="Slide Number Placeholder 5"/>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82265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0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000" dirty="0" err="1">
                <a:latin typeface="Arial" panose="020B0604020202020204" pitchFamily="34" charset="0"/>
                <a:cs typeface="Arial" panose="020B0604020202020204" pitchFamily="34" charset="0"/>
              </a:rPr>
              <a:t>corr</a:t>
            </a:r>
            <a:r>
              <a:rPr lang="en-IN" sz="2000" dirty="0">
                <a:latin typeface="Arial" panose="020B0604020202020204" pitchFamily="34" charset="0"/>
                <a:cs typeface="Arial" panose="020B0604020202020204" pitchFamily="34" charset="0"/>
              </a:rPr>
              <a:t> and also visualized it using heatmap. Then we have done skewness of the dataset by </a:t>
            </a:r>
            <a:r>
              <a:rPr lang="en-IN" sz="2000" dirty="0" err="1">
                <a:latin typeface="Arial" panose="020B0604020202020204" pitchFamily="34" charset="0"/>
                <a:cs typeface="Arial" panose="020B0604020202020204" pitchFamily="34" charset="0"/>
              </a:rPr>
              <a:t>winsorization</a:t>
            </a:r>
            <a:r>
              <a:rPr lang="en-IN"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5" name="Picture 4"/>
          <p:cNvPicPr/>
          <p:nvPr/>
        </p:nvPicPr>
        <p:blipFill rotWithShape="1">
          <a:blip r:embed="rId2"/>
          <a:srcRect t="18829"/>
          <a:stretch/>
        </p:blipFill>
        <p:spPr>
          <a:xfrm>
            <a:off x="1098846" y="3203149"/>
            <a:ext cx="9177475" cy="3045250"/>
          </a:xfrm>
          <a:prstGeom prst="rect">
            <a:avLst/>
          </a:prstGeom>
        </p:spPr>
      </p:pic>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279120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3B776-CBEC-46C1-B728-98C6734EB4D0}"/>
              </a:ext>
            </a:extLst>
          </p:cNvPr>
          <p:cNvSpPr txBox="1"/>
          <p:nvPr/>
        </p:nvSpPr>
        <p:spPr>
          <a:xfrm>
            <a:off x="544435" y="456991"/>
            <a:ext cx="965198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3200" b="1" i="1" dirty="0">
                <a:latin typeface="Arial" panose="020B0604020202020204" pitchFamily="34" charset="0"/>
                <a:cs typeface="Arial" panose="020B0604020202020204" pitchFamily="34" charset="0"/>
              </a:rPr>
              <a:t>MATHEMATICAL/ ANALYTICAL MODELING OF THE PROBLEM</a:t>
            </a:r>
            <a:endParaRPr lang="en-US" sz="3200" b="1" i="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3D8A56FA-C775-453F-806D-E662A819BCA8}"/>
              </a:ext>
            </a:extLst>
          </p:cNvPr>
          <p:cNvSpPr txBox="1"/>
          <p:nvPr/>
        </p:nvSpPr>
        <p:spPr>
          <a:xfrm>
            <a:off x="337401" y="1814542"/>
            <a:ext cx="1122594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8" name="Footer Placeholder 7"/>
          <p:cNvSpPr>
            <a:spLocks noGrp="1"/>
          </p:cNvSpPr>
          <p:nvPr>
            <p:ph type="ftr" sz="quarter" idx="11"/>
          </p:nvPr>
        </p:nvSpPr>
        <p:spPr/>
        <p:txBody>
          <a:bodyPr/>
          <a:lstStyle/>
          <a:p>
            <a:r>
              <a:rPr lang="en-US"/>
              <a:t>FLIPROBO TECHNOLOGIES</a:t>
            </a:r>
          </a:p>
        </p:txBody>
      </p:sp>
      <p:sp>
        <p:nvSpPr>
          <p:cNvPr id="7" name="Slide Number Placeholder 6"/>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5391530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189</TotalTime>
  <Words>1877</Words>
  <Application>Microsoft Office PowerPoint</Application>
  <PresentationFormat>Widescreen</PresentationFormat>
  <Paragraphs>272</Paragraphs>
  <Slides>59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Algerian</vt:lpstr>
      <vt:lpstr>Arial</vt:lpstr>
      <vt:lpstr>Calibri</vt:lpstr>
      <vt:lpstr>Tw Cen MT</vt:lpstr>
      <vt:lpstr>Wingdings</vt:lpstr>
      <vt:lpstr>Circuit</vt:lpstr>
      <vt:lpstr>HOUSING PRICE PREDICTION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Shubham</dc:creator>
  <cp:lastModifiedBy>rahsha17@gmail.com</cp:lastModifiedBy>
  <cp:revision>1313</cp:revision>
  <dcterms:created xsi:type="dcterms:W3CDTF">2020-12-29T14:55:28Z</dcterms:created>
  <dcterms:modified xsi:type="dcterms:W3CDTF">2021-06-05T10:30:52Z</dcterms:modified>
</cp:coreProperties>
</file>